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73" r:id="rId3"/>
    <p:sldId id="258" r:id="rId4"/>
    <p:sldId id="257" r:id="rId5"/>
    <p:sldId id="259" r:id="rId6"/>
    <p:sldId id="260" r:id="rId7"/>
    <p:sldId id="261" r:id="rId8"/>
    <p:sldId id="262" r:id="rId9"/>
    <p:sldId id="263" r:id="rId10"/>
    <p:sldId id="266" r:id="rId11"/>
    <p:sldId id="267" r:id="rId12"/>
    <p:sldId id="268" r:id="rId13"/>
    <p:sldId id="269" r:id="rId14"/>
    <p:sldId id="275" r:id="rId15"/>
    <p:sldId id="276" r:id="rId16"/>
    <p:sldId id="279" r:id="rId17"/>
    <p:sldId id="277" r:id="rId18"/>
    <p:sldId id="280" r:id="rId19"/>
    <p:sldId id="270" r:id="rId20"/>
    <p:sldId id="282" r:id="rId21"/>
    <p:sldId id="283" r:id="rId22"/>
    <p:sldId id="284" r:id="rId23"/>
    <p:sldId id="288" r:id="rId24"/>
    <p:sldId id="285" r:id="rId25"/>
    <p:sldId id="286" r:id="rId26"/>
    <p:sldId id="281" r:id="rId27"/>
    <p:sldId id="290" r:id="rId28"/>
    <p:sldId id="271" r:id="rId29"/>
    <p:sldId id="289" r:id="rId30"/>
    <p:sldId id="272" r:id="rId31"/>
    <p:sldId id="274" r:id="rId3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86" d="100"/>
          <a:sy n="86" d="100"/>
        </p:scale>
        <p:origin x="138" y="-2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4321B3A-3BB2-4914-B32B-4255E004FE46}" type="doc">
      <dgm:prSet loTypeId="urn:microsoft.com/office/officeart/2005/8/layout/venn1" loCatId="relationship" qsTypeId="urn:microsoft.com/office/officeart/2005/8/quickstyle/simple1" qsCatId="simple" csTypeId="urn:microsoft.com/office/officeart/2005/8/colors/colorful5" csCatId="colorful" phldr="1"/>
      <dgm:spPr/>
    </dgm:pt>
    <dgm:pt modelId="{77E79AF3-5E04-4065-A645-A61C88DBB2EE}">
      <dgm:prSet phldrT="[Text]"/>
      <dgm:spPr>
        <a:ln>
          <a:solidFill>
            <a:schemeClr val="tx2">
              <a:alpha val="60000"/>
            </a:schemeClr>
          </a:solidFill>
        </a:ln>
      </dgm:spPr>
      <dgm:t>
        <a:bodyPr/>
        <a:lstStyle/>
        <a:p>
          <a:r>
            <a:rPr lang="en-US" dirty="0"/>
            <a:t>Compensation below EUR 15 million</a:t>
          </a:r>
        </a:p>
      </dgm:t>
    </dgm:pt>
    <dgm:pt modelId="{82C2F148-29F7-497C-9C66-D06F2BFA57A1}" type="parTrans" cxnId="{6F6CA2B2-66A4-4A44-B6E0-B752279B1E5B}">
      <dgm:prSet/>
      <dgm:spPr/>
      <dgm:t>
        <a:bodyPr/>
        <a:lstStyle/>
        <a:p>
          <a:endParaRPr lang="en-US"/>
        </a:p>
      </dgm:t>
    </dgm:pt>
    <dgm:pt modelId="{4F426917-A175-4EA5-9C1C-28CA137DEACF}" type="sibTrans" cxnId="{6F6CA2B2-66A4-4A44-B6E0-B752279B1E5B}">
      <dgm:prSet/>
      <dgm:spPr/>
      <dgm:t>
        <a:bodyPr/>
        <a:lstStyle/>
        <a:p>
          <a:endParaRPr lang="en-US"/>
        </a:p>
      </dgm:t>
    </dgm:pt>
    <dgm:pt modelId="{A6E4CFEF-B5BC-492D-B03A-4C5EDCD97F2F}">
      <dgm:prSet phldrT="[Text]"/>
      <dgm:spPr>
        <a:solidFill>
          <a:srgbClr val="F76047">
            <a:alpha val="49804"/>
          </a:srgbClr>
        </a:solidFill>
        <a:ln>
          <a:solidFill>
            <a:srgbClr val="FF0000">
              <a:alpha val="45000"/>
            </a:srgbClr>
          </a:solidFill>
        </a:ln>
      </dgm:spPr>
      <dgm:t>
        <a:bodyPr/>
        <a:lstStyle/>
        <a:p>
          <a:r>
            <a:rPr lang="en-US" dirty="0"/>
            <a:t>Hospitals, social housing &amp; other social services</a:t>
          </a:r>
        </a:p>
      </dgm:t>
    </dgm:pt>
    <dgm:pt modelId="{5AD6E792-94B2-4619-8A70-E4C4FAF5BE54}" type="parTrans" cxnId="{9D435A70-6F39-474A-BD0C-114307DF631C}">
      <dgm:prSet/>
      <dgm:spPr/>
      <dgm:t>
        <a:bodyPr/>
        <a:lstStyle/>
        <a:p>
          <a:endParaRPr lang="en-US"/>
        </a:p>
      </dgm:t>
    </dgm:pt>
    <dgm:pt modelId="{65F3D7AD-BA1B-46C9-AB6C-48E8A25D18CE}" type="sibTrans" cxnId="{9D435A70-6F39-474A-BD0C-114307DF631C}">
      <dgm:prSet/>
      <dgm:spPr/>
      <dgm:t>
        <a:bodyPr/>
        <a:lstStyle/>
        <a:p>
          <a:endParaRPr lang="en-US"/>
        </a:p>
      </dgm:t>
    </dgm:pt>
    <dgm:pt modelId="{F45A96E3-34AF-4A12-87E0-8CD38542B0F4}" type="pres">
      <dgm:prSet presAssocID="{54321B3A-3BB2-4914-B32B-4255E004FE46}" presName="compositeShape" presStyleCnt="0">
        <dgm:presLayoutVars>
          <dgm:chMax val="7"/>
          <dgm:dir/>
          <dgm:resizeHandles val="exact"/>
        </dgm:presLayoutVars>
      </dgm:prSet>
      <dgm:spPr/>
    </dgm:pt>
    <dgm:pt modelId="{0EBA1B0C-909D-4074-A37B-A821C39F8C88}" type="pres">
      <dgm:prSet presAssocID="{77E79AF3-5E04-4065-A645-A61C88DBB2EE}" presName="circ1" presStyleLbl="vennNode1" presStyleIdx="0" presStyleCnt="2"/>
      <dgm:spPr/>
      <dgm:t>
        <a:bodyPr/>
        <a:lstStyle/>
        <a:p>
          <a:endParaRPr lang="fr-FR"/>
        </a:p>
      </dgm:t>
    </dgm:pt>
    <dgm:pt modelId="{72A13DEB-47B5-49FF-AC88-BEC9BFFA25D0}" type="pres">
      <dgm:prSet presAssocID="{77E79AF3-5E04-4065-A645-A61C88DBB2EE}" presName="circ1Tx" presStyleLbl="revTx" presStyleIdx="0" presStyleCnt="0">
        <dgm:presLayoutVars>
          <dgm:chMax val="0"/>
          <dgm:chPref val="0"/>
          <dgm:bulletEnabled val="1"/>
        </dgm:presLayoutVars>
      </dgm:prSet>
      <dgm:spPr/>
      <dgm:t>
        <a:bodyPr/>
        <a:lstStyle/>
        <a:p>
          <a:endParaRPr lang="fr-FR"/>
        </a:p>
      </dgm:t>
    </dgm:pt>
    <dgm:pt modelId="{4925748E-7DDC-486A-BBA8-4A1DC1278D6E}" type="pres">
      <dgm:prSet presAssocID="{A6E4CFEF-B5BC-492D-B03A-4C5EDCD97F2F}" presName="circ2" presStyleLbl="vennNode1" presStyleIdx="1" presStyleCnt="2"/>
      <dgm:spPr/>
      <dgm:t>
        <a:bodyPr/>
        <a:lstStyle/>
        <a:p>
          <a:endParaRPr lang="fr-FR"/>
        </a:p>
      </dgm:t>
    </dgm:pt>
    <dgm:pt modelId="{65A48ADE-F6CA-49A6-A326-799CBEF7F3BF}" type="pres">
      <dgm:prSet presAssocID="{A6E4CFEF-B5BC-492D-B03A-4C5EDCD97F2F}" presName="circ2Tx" presStyleLbl="revTx" presStyleIdx="0" presStyleCnt="0">
        <dgm:presLayoutVars>
          <dgm:chMax val="0"/>
          <dgm:chPref val="0"/>
          <dgm:bulletEnabled val="1"/>
        </dgm:presLayoutVars>
      </dgm:prSet>
      <dgm:spPr/>
      <dgm:t>
        <a:bodyPr/>
        <a:lstStyle/>
        <a:p>
          <a:endParaRPr lang="fr-FR"/>
        </a:p>
      </dgm:t>
    </dgm:pt>
  </dgm:ptLst>
  <dgm:cxnLst>
    <dgm:cxn modelId="{E5D61BD5-8A51-476B-A5BC-63D1EEB20B48}" type="presOf" srcId="{77E79AF3-5E04-4065-A645-A61C88DBB2EE}" destId="{72A13DEB-47B5-49FF-AC88-BEC9BFFA25D0}" srcOrd="1" destOrd="0" presId="urn:microsoft.com/office/officeart/2005/8/layout/venn1"/>
    <dgm:cxn modelId="{A7399175-435E-40CA-B5DE-1835D3FDC02A}" type="presOf" srcId="{54321B3A-3BB2-4914-B32B-4255E004FE46}" destId="{F45A96E3-34AF-4A12-87E0-8CD38542B0F4}" srcOrd="0" destOrd="0" presId="urn:microsoft.com/office/officeart/2005/8/layout/venn1"/>
    <dgm:cxn modelId="{9D435A70-6F39-474A-BD0C-114307DF631C}" srcId="{54321B3A-3BB2-4914-B32B-4255E004FE46}" destId="{A6E4CFEF-B5BC-492D-B03A-4C5EDCD97F2F}" srcOrd="1" destOrd="0" parTransId="{5AD6E792-94B2-4619-8A70-E4C4FAF5BE54}" sibTransId="{65F3D7AD-BA1B-46C9-AB6C-48E8A25D18CE}"/>
    <dgm:cxn modelId="{599AFE23-BF97-4BDC-BB90-259A7F91A60F}" type="presOf" srcId="{77E79AF3-5E04-4065-A645-A61C88DBB2EE}" destId="{0EBA1B0C-909D-4074-A37B-A821C39F8C88}" srcOrd="0" destOrd="0" presId="urn:microsoft.com/office/officeart/2005/8/layout/venn1"/>
    <dgm:cxn modelId="{887A4D8F-C5A0-4DB1-B7C3-99E3B9ACE149}" type="presOf" srcId="{A6E4CFEF-B5BC-492D-B03A-4C5EDCD97F2F}" destId="{65A48ADE-F6CA-49A6-A326-799CBEF7F3BF}" srcOrd="1" destOrd="0" presId="urn:microsoft.com/office/officeart/2005/8/layout/venn1"/>
    <dgm:cxn modelId="{714F1250-35EF-4C5D-816A-FAC2B6657BF1}" type="presOf" srcId="{A6E4CFEF-B5BC-492D-B03A-4C5EDCD97F2F}" destId="{4925748E-7DDC-486A-BBA8-4A1DC1278D6E}" srcOrd="0" destOrd="0" presId="urn:microsoft.com/office/officeart/2005/8/layout/venn1"/>
    <dgm:cxn modelId="{6F6CA2B2-66A4-4A44-B6E0-B752279B1E5B}" srcId="{54321B3A-3BB2-4914-B32B-4255E004FE46}" destId="{77E79AF3-5E04-4065-A645-A61C88DBB2EE}" srcOrd="0" destOrd="0" parTransId="{82C2F148-29F7-497C-9C66-D06F2BFA57A1}" sibTransId="{4F426917-A175-4EA5-9C1C-28CA137DEACF}"/>
    <dgm:cxn modelId="{48AD0E02-2EE8-493C-A9C5-E4AAD288077E}" type="presParOf" srcId="{F45A96E3-34AF-4A12-87E0-8CD38542B0F4}" destId="{0EBA1B0C-909D-4074-A37B-A821C39F8C88}" srcOrd="0" destOrd="0" presId="urn:microsoft.com/office/officeart/2005/8/layout/venn1"/>
    <dgm:cxn modelId="{B60FD229-260F-4BAF-9FD5-625FE5A103AF}" type="presParOf" srcId="{F45A96E3-34AF-4A12-87E0-8CD38542B0F4}" destId="{72A13DEB-47B5-49FF-AC88-BEC9BFFA25D0}" srcOrd="1" destOrd="0" presId="urn:microsoft.com/office/officeart/2005/8/layout/venn1"/>
    <dgm:cxn modelId="{412D9FA2-484A-4541-94ED-2C4BFE5E292E}" type="presParOf" srcId="{F45A96E3-34AF-4A12-87E0-8CD38542B0F4}" destId="{4925748E-7DDC-486A-BBA8-4A1DC1278D6E}" srcOrd="2" destOrd="0" presId="urn:microsoft.com/office/officeart/2005/8/layout/venn1"/>
    <dgm:cxn modelId="{8DD856B9-536B-40A8-B9C8-FEFF86C5D46A}" type="presParOf" srcId="{F45A96E3-34AF-4A12-87E0-8CD38542B0F4}" destId="{65A48ADE-F6CA-49A6-A326-799CBEF7F3BF}"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BA1B0C-909D-4074-A37B-A821C39F8C88}">
      <dsp:nvSpPr>
        <dsp:cNvPr id="0" name=""/>
        <dsp:cNvSpPr/>
      </dsp:nvSpPr>
      <dsp:spPr>
        <a:xfrm>
          <a:off x="323766" y="4905"/>
          <a:ext cx="1793589" cy="1793589"/>
        </a:xfrm>
        <a:prstGeom prst="ellipse">
          <a:avLst/>
        </a:prstGeom>
        <a:solidFill>
          <a:schemeClr val="accent5">
            <a:alpha val="50000"/>
            <a:hueOff val="0"/>
            <a:satOff val="0"/>
            <a:lumOff val="0"/>
            <a:alphaOff val="0"/>
          </a:schemeClr>
        </a:solidFill>
        <a:ln w="12700" cap="flat" cmpd="sng" algn="ctr">
          <a:solidFill>
            <a:schemeClr val="tx2">
              <a:alpha val="6000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r>
            <a:rPr lang="en-US" sz="1300" kern="1200" dirty="0"/>
            <a:t>Compensation below EUR 15 million</a:t>
          </a:r>
        </a:p>
      </dsp:txBody>
      <dsp:txXfrm>
        <a:off x="574222" y="216408"/>
        <a:ext cx="1034141" cy="1370584"/>
      </dsp:txXfrm>
    </dsp:sp>
    <dsp:sp modelId="{4925748E-7DDC-486A-BBA8-4A1DC1278D6E}">
      <dsp:nvSpPr>
        <dsp:cNvPr id="0" name=""/>
        <dsp:cNvSpPr/>
      </dsp:nvSpPr>
      <dsp:spPr>
        <a:xfrm>
          <a:off x="1616443" y="4905"/>
          <a:ext cx="1793589" cy="1793589"/>
        </a:xfrm>
        <a:prstGeom prst="ellipse">
          <a:avLst/>
        </a:prstGeom>
        <a:solidFill>
          <a:srgbClr val="F76047">
            <a:alpha val="49804"/>
          </a:srgbClr>
        </a:solidFill>
        <a:ln w="12700" cap="flat" cmpd="sng" algn="ctr">
          <a:solidFill>
            <a:srgbClr val="FF0000">
              <a:alpha val="45000"/>
            </a:srgb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r>
            <a:rPr lang="en-US" sz="1300" kern="1200" dirty="0"/>
            <a:t>Hospitals, social housing &amp; other social services</a:t>
          </a:r>
        </a:p>
      </dsp:txBody>
      <dsp:txXfrm>
        <a:off x="2125435" y="216408"/>
        <a:ext cx="1034141" cy="1370584"/>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8E6F041D-0A5F-4E6B-80A6-406CAFA47604}" type="datetimeFigureOut">
              <a:rPr lang="fr-FR" smtClean="0">
                <a:solidFill>
                  <a:prstClr val="black">
                    <a:tint val="75000"/>
                  </a:prstClr>
                </a:solidFill>
              </a:rPr>
              <a:pPr/>
              <a:t>16/10/2023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34325EEC-6FB4-44F5-8CF3-B2443A7F40A9}"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6584424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8E6F041D-0A5F-4E6B-80A6-406CAFA47604}" type="datetimeFigureOut">
              <a:rPr lang="fr-FR" smtClean="0">
                <a:solidFill>
                  <a:prstClr val="black">
                    <a:tint val="75000"/>
                  </a:prstClr>
                </a:solidFill>
              </a:rPr>
              <a:pPr/>
              <a:t>16/10/2023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34325EEC-6FB4-44F5-8CF3-B2443A7F40A9}"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609785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8E6F041D-0A5F-4E6B-80A6-406CAFA47604}" type="datetimeFigureOut">
              <a:rPr lang="fr-FR" smtClean="0">
                <a:solidFill>
                  <a:prstClr val="black">
                    <a:tint val="75000"/>
                  </a:prstClr>
                </a:solidFill>
              </a:rPr>
              <a:pPr/>
              <a:t>16/10/2023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34325EEC-6FB4-44F5-8CF3-B2443A7F40A9}"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3320220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8E6F041D-0A5F-4E6B-80A6-406CAFA47604}" type="datetimeFigureOut">
              <a:rPr lang="fr-FR" smtClean="0">
                <a:solidFill>
                  <a:prstClr val="black">
                    <a:tint val="75000"/>
                  </a:prstClr>
                </a:solidFill>
              </a:rPr>
              <a:pPr/>
              <a:t>16/10/2023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34325EEC-6FB4-44F5-8CF3-B2443A7F40A9}"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4428992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8E6F041D-0A5F-4E6B-80A6-406CAFA47604}" type="datetimeFigureOut">
              <a:rPr lang="fr-FR" smtClean="0">
                <a:solidFill>
                  <a:prstClr val="black">
                    <a:tint val="75000"/>
                  </a:prstClr>
                </a:solidFill>
              </a:rPr>
              <a:pPr/>
              <a:t>16/10/2023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34325EEC-6FB4-44F5-8CF3-B2443A7F40A9}"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767864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8E6F041D-0A5F-4E6B-80A6-406CAFA47604}" type="datetimeFigureOut">
              <a:rPr lang="fr-FR" smtClean="0">
                <a:solidFill>
                  <a:prstClr val="black">
                    <a:tint val="75000"/>
                  </a:prstClr>
                </a:solidFill>
              </a:rPr>
              <a:pPr/>
              <a:t>16/10/2023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34325EEC-6FB4-44F5-8CF3-B2443A7F40A9}"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6402297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8E6F041D-0A5F-4E6B-80A6-406CAFA47604}" type="datetimeFigureOut">
              <a:rPr lang="fr-FR" smtClean="0">
                <a:solidFill>
                  <a:prstClr val="black">
                    <a:tint val="75000"/>
                  </a:prstClr>
                </a:solidFill>
              </a:rPr>
              <a:pPr/>
              <a:t>16/10/2023</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34325EEC-6FB4-44F5-8CF3-B2443A7F40A9}"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7671963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8E6F041D-0A5F-4E6B-80A6-406CAFA47604}" type="datetimeFigureOut">
              <a:rPr lang="fr-FR" smtClean="0">
                <a:solidFill>
                  <a:prstClr val="black">
                    <a:tint val="75000"/>
                  </a:prstClr>
                </a:solidFill>
              </a:rPr>
              <a:pPr/>
              <a:t>16/10/2023</a:t>
            </a:fld>
            <a:endParaRPr lang="fr-FR">
              <a:solidFill>
                <a:prstClr val="black">
                  <a:tint val="75000"/>
                </a:prstClr>
              </a:solidFill>
            </a:endParaRPr>
          </a:p>
        </p:txBody>
      </p:sp>
      <p:sp>
        <p:nvSpPr>
          <p:cNvPr id="8" name="Espace réservé du pied de page 7"/>
          <p:cNvSpPr>
            <a:spLocks noGrp="1"/>
          </p:cNvSpPr>
          <p:nvPr>
            <p:ph type="ftr" sz="quarter" idx="11"/>
          </p:nvPr>
        </p:nvSpPr>
        <p:spPr/>
        <p:txBody>
          <a:bodyPr/>
          <a:lstStyle/>
          <a:p>
            <a:endParaRPr lang="fr-FR">
              <a:solidFill>
                <a:prstClr val="black">
                  <a:tint val="75000"/>
                </a:prstClr>
              </a:solidFill>
            </a:endParaRPr>
          </a:p>
        </p:txBody>
      </p:sp>
      <p:sp>
        <p:nvSpPr>
          <p:cNvPr id="9" name="Espace réservé du numéro de diapositive 8"/>
          <p:cNvSpPr>
            <a:spLocks noGrp="1"/>
          </p:cNvSpPr>
          <p:nvPr>
            <p:ph type="sldNum" sz="quarter" idx="12"/>
          </p:nvPr>
        </p:nvSpPr>
        <p:spPr/>
        <p:txBody>
          <a:bodyPr/>
          <a:lstStyle/>
          <a:p>
            <a:fld id="{34325EEC-6FB4-44F5-8CF3-B2443A7F40A9}"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7432143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8E6F041D-0A5F-4E6B-80A6-406CAFA47604}" type="datetimeFigureOut">
              <a:rPr lang="fr-FR" smtClean="0">
                <a:solidFill>
                  <a:prstClr val="black">
                    <a:tint val="75000"/>
                  </a:prstClr>
                </a:solidFill>
              </a:rPr>
              <a:pPr/>
              <a:t>16/10/2023</a:t>
            </a:fld>
            <a:endParaRPr lang="fr-FR">
              <a:solidFill>
                <a:prstClr val="black">
                  <a:tint val="75000"/>
                </a:prstClr>
              </a:solidFill>
            </a:endParaRPr>
          </a:p>
        </p:txBody>
      </p:sp>
      <p:sp>
        <p:nvSpPr>
          <p:cNvPr id="4" name="Espace réservé du pied de page 3"/>
          <p:cNvSpPr>
            <a:spLocks noGrp="1"/>
          </p:cNvSpPr>
          <p:nvPr>
            <p:ph type="ftr" sz="quarter" idx="11"/>
          </p:nvPr>
        </p:nvSpPr>
        <p:spPr/>
        <p:txBody>
          <a:bodyPr/>
          <a:lstStyle/>
          <a:p>
            <a:endParaRPr lang="fr-FR">
              <a:solidFill>
                <a:prstClr val="black">
                  <a:tint val="75000"/>
                </a:prstClr>
              </a:solidFill>
            </a:endParaRPr>
          </a:p>
        </p:txBody>
      </p:sp>
      <p:sp>
        <p:nvSpPr>
          <p:cNvPr id="5" name="Espace réservé du numéro de diapositive 4"/>
          <p:cNvSpPr>
            <a:spLocks noGrp="1"/>
          </p:cNvSpPr>
          <p:nvPr>
            <p:ph type="sldNum" sz="quarter" idx="12"/>
          </p:nvPr>
        </p:nvSpPr>
        <p:spPr/>
        <p:txBody>
          <a:bodyPr/>
          <a:lstStyle/>
          <a:p>
            <a:fld id="{34325EEC-6FB4-44F5-8CF3-B2443A7F40A9}"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7213811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E6F041D-0A5F-4E6B-80A6-406CAFA47604}" type="datetimeFigureOut">
              <a:rPr lang="fr-FR" smtClean="0">
                <a:solidFill>
                  <a:prstClr val="black">
                    <a:tint val="75000"/>
                  </a:prstClr>
                </a:solidFill>
              </a:rPr>
              <a:pPr/>
              <a:t>16/10/2023</a:t>
            </a:fld>
            <a:endParaRPr lang="fr-FR">
              <a:solidFill>
                <a:prstClr val="black">
                  <a:tint val="75000"/>
                </a:prstClr>
              </a:solidFill>
            </a:endParaRPr>
          </a:p>
        </p:txBody>
      </p:sp>
      <p:sp>
        <p:nvSpPr>
          <p:cNvPr id="3" name="Espace réservé du pied de page 2"/>
          <p:cNvSpPr>
            <a:spLocks noGrp="1"/>
          </p:cNvSpPr>
          <p:nvPr>
            <p:ph type="ftr" sz="quarter" idx="11"/>
          </p:nvPr>
        </p:nvSpPr>
        <p:spPr/>
        <p:txBody>
          <a:bodyPr/>
          <a:lstStyle/>
          <a:p>
            <a:endParaRPr lang="fr-FR">
              <a:solidFill>
                <a:prstClr val="black">
                  <a:tint val="75000"/>
                </a:prstClr>
              </a:solidFill>
            </a:endParaRPr>
          </a:p>
        </p:txBody>
      </p:sp>
      <p:sp>
        <p:nvSpPr>
          <p:cNvPr id="4" name="Espace réservé du numéro de diapositive 3"/>
          <p:cNvSpPr>
            <a:spLocks noGrp="1"/>
          </p:cNvSpPr>
          <p:nvPr>
            <p:ph type="sldNum" sz="quarter" idx="12"/>
          </p:nvPr>
        </p:nvSpPr>
        <p:spPr/>
        <p:txBody>
          <a:bodyPr/>
          <a:lstStyle/>
          <a:p>
            <a:fld id="{34325EEC-6FB4-44F5-8CF3-B2443A7F40A9}"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529750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8E6F041D-0A5F-4E6B-80A6-406CAFA47604}" type="datetimeFigureOut">
              <a:rPr lang="fr-FR" smtClean="0">
                <a:solidFill>
                  <a:prstClr val="black">
                    <a:tint val="75000"/>
                  </a:prstClr>
                </a:solidFill>
              </a:rPr>
              <a:pPr/>
              <a:t>16/10/2023</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34325EEC-6FB4-44F5-8CF3-B2443A7F40A9}"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08989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8E6F041D-0A5F-4E6B-80A6-406CAFA47604}" type="datetimeFigureOut">
              <a:rPr lang="fr-FR" smtClean="0">
                <a:solidFill>
                  <a:prstClr val="black">
                    <a:tint val="75000"/>
                  </a:prstClr>
                </a:solidFill>
              </a:rPr>
              <a:pPr/>
              <a:t>16/10/2023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34325EEC-6FB4-44F5-8CF3-B2443A7F40A9}"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4749113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8E6F041D-0A5F-4E6B-80A6-406CAFA47604}" type="datetimeFigureOut">
              <a:rPr lang="fr-FR" smtClean="0">
                <a:solidFill>
                  <a:prstClr val="black">
                    <a:tint val="75000"/>
                  </a:prstClr>
                </a:solidFill>
              </a:rPr>
              <a:pPr/>
              <a:t>16/10/2023</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34325EEC-6FB4-44F5-8CF3-B2443A7F40A9}"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5407778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8E6F041D-0A5F-4E6B-80A6-406CAFA47604}" type="datetimeFigureOut">
              <a:rPr lang="fr-FR" smtClean="0">
                <a:solidFill>
                  <a:prstClr val="black">
                    <a:tint val="75000"/>
                  </a:prstClr>
                </a:solidFill>
              </a:rPr>
              <a:pPr/>
              <a:t>16/10/2023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34325EEC-6FB4-44F5-8CF3-B2443A7F40A9}"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7419698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8E6F041D-0A5F-4E6B-80A6-406CAFA47604}" type="datetimeFigureOut">
              <a:rPr lang="fr-FR" smtClean="0">
                <a:solidFill>
                  <a:prstClr val="black">
                    <a:tint val="75000"/>
                  </a:prstClr>
                </a:solidFill>
              </a:rPr>
              <a:pPr/>
              <a:t>16/10/2023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34325EEC-6FB4-44F5-8CF3-B2443A7F40A9}"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234732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8E6F041D-0A5F-4E6B-80A6-406CAFA47604}" type="datetimeFigureOut">
              <a:rPr lang="fr-FR" smtClean="0">
                <a:solidFill>
                  <a:prstClr val="black">
                    <a:tint val="75000"/>
                  </a:prstClr>
                </a:solidFill>
              </a:rPr>
              <a:pPr/>
              <a:t>16/10/2023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34325EEC-6FB4-44F5-8CF3-B2443A7F40A9}"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620334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8E6F041D-0A5F-4E6B-80A6-406CAFA47604}" type="datetimeFigureOut">
              <a:rPr lang="fr-FR" smtClean="0">
                <a:solidFill>
                  <a:prstClr val="black">
                    <a:tint val="75000"/>
                  </a:prstClr>
                </a:solidFill>
              </a:rPr>
              <a:pPr/>
              <a:t>16/10/2023</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34325EEC-6FB4-44F5-8CF3-B2443A7F40A9}"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207012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8E6F041D-0A5F-4E6B-80A6-406CAFA47604}" type="datetimeFigureOut">
              <a:rPr lang="fr-FR" smtClean="0">
                <a:solidFill>
                  <a:prstClr val="black">
                    <a:tint val="75000"/>
                  </a:prstClr>
                </a:solidFill>
              </a:rPr>
              <a:pPr/>
              <a:t>16/10/2023</a:t>
            </a:fld>
            <a:endParaRPr lang="fr-FR">
              <a:solidFill>
                <a:prstClr val="black">
                  <a:tint val="75000"/>
                </a:prstClr>
              </a:solidFill>
            </a:endParaRPr>
          </a:p>
        </p:txBody>
      </p:sp>
      <p:sp>
        <p:nvSpPr>
          <p:cNvPr id="8" name="Espace réservé du pied de page 7"/>
          <p:cNvSpPr>
            <a:spLocks noGrp="1"/>
          </p:cNvSpPr>
          <p:nvPr>
            <p:ph type="ftr" sz="quarter" idx="11"/>
          </p:nvPr>
        </p:nvSpPr>
        <p:spPr/>
        <p:txBody>
          <a:bodyPr/>
          <a:lstStyle/>
          <a:p>
            <a:endParaRPr lang="fr-FR">
              <a:solidFill>
                <a:prstClr val="black">
                  <a:tint val="75000"/>
                </a:prstClr>
              </a:solidFill>
            </a:endParaRPr>
          </a:p>
        </p:txBody>
      </p:sp>
      <p:sp>
        <p:nvSpPr>
          <p:cNvPr id="9" name="Espace réservé du numéro de diapositive 8"/>
          <p:cNvSpPr>
            <a:spLocks noGrp="1"/>
          </p:cNvSpPr>
          <p:nvPr>
            <p:ph type="sldNum" sz="quarter" idx="12"/>
          </p:nvPr>
        </p:nvSpPr>
        <p:spPr/>
        <p:txBody>
          <a:bodyPr/>
          <a:lstStyle/>
          <a:p>
            <a:fld id="{34325EEC-6FB4-44F5-8CF3-B2443A7F40A9}"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453112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8E6F041D-0A5F-4E6B-80A6-406CAFA47604}" type="datetimeFigureOut">
              <a:rPr lang="fr-FR" smtClean="0">
                <a:solidFill>
                  <a:prstClr val="black">
                    <a:tint val="75000"/>
                  </a:prstClr>
                </a:solidFill>
              </a:rPr>
              <a:pPr/>
              <a:t>16/10/2023</a:t>
            </a:fld>
            <a:endParaRPr lang="fr-FR">
              <a:solidFill>
                <a:prstClr val="black">
                  <a:tint val="75000"/>
                </a:prstClr>
              </a:solidFill>
            </a:endParaRPr>
          </a:p>
        </p:txBody>
      </p:sp>
      <p:sp>
        <p:nvSpPr>
          <p:cNvPr id="4" name="Espace réservé du pied de page 3"/>
          <p:cNvSpPr>
            <a:spLocks noGrp="1"/>
          </p:cNvSpPr>
          <p:nvPr>
            <p:ph type="ftr" sz="quarter" idx="11"/>
          </p:nvPr>
        </p:nvSpPr>
        <p:spPr/>
        <p:txBody>
          <a:bodyPr/>
          <a:lstStyle/>
          <a:p>
            <a:endParaRPr lang="fr-FR">
              <a:solidFill>
                <a:prstClr val="black">
                  <a:tint val="75000"/>
                </a:prstClr>
              </a:solidFill>
            </a:endParaRPr>
          </a:p>
        </p:txBody>
      </p:sp>
      <p:sp>
        <p:nvSpPr>
          <p:cNvPr id="5" name="Espace réservé du numéro de diapositive 4"/>
          <p:cNvSpPr>
            <a:spLocks noGrp="1"/>
          </p:cNvSpPr>
          <p:nvPr>
            <p:ph type="sldNum" sz="quarter" idx="12"/>
          </p:nvPr>
        </p:nvSpPr>
        <p:spPr/>
        <p:txBody>
          <a:bodyPr/>
          <a:lstStyle/>
          <a:p>
            <a:fld id="{34325EEC-6FB4-44F5-8CF3-B2443A7F40A9}"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144734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E6F041D-0A5F-4E6B-80A6-406CAFA47604}" type="datetimeFigureOut">
              <a:rPr lang="fr-FR" smtClean="0">
                <a:solidFill>
                  <a:prstClr val="black">
                    <a:tint val="75000"/>
                  </a:prstClr>
                </a:solidFill>
              </a:rPr>
              <a:pPr/>
              <a:t>16/10/2023</a:t>
            </a:fld>
            <a:endParaRPr lang="fr-FR">
              <a:solidFill>
                <a:prstClr val="black">
                  <a:tint val="75000"/>
                </a:prstClr>
              </a:solidFill>
            </a:endParaRPr>
          </a:p>
        </p:txBody>
      </p:sp>
      <p:sp>
        <p:nvSpPr>
          <p:cNvPr id="3" name="Espace réservé du pied de page 2"/>
          <p:cNvSpPr>
            <a:spLocks noGrp="1"/>
          </p:cNvSpPr>
          <p:nvPr>
            <p:ph type="ftr" sz="quarter" idx="11"/>
          </p:nvPr>
        </p:nvSpPr>
        <p:spPr/>
        <p:txBody>
          <a:bodyPr/>
          <a:lstStyle/>
          <a:p>
            <a:endParaRPr lang="fr-FR">
              <a:solidFill>
                <a:prstClr val="black">
                  <a:tint val="75000"/>
                </a:prstClr>
              </a:solidFill>
            </a:endParaRPr>
          </a:p>
        </p:txBody>
      </p:sp>
      <p:sp>
        <p:nvSpPr>
          <p:cNvPr id="4" name="Espace réservé du numéro de diapositive 3"/>
          <p:cNvSpPr>
            <a:spLocks noGrp="1"/>
          </p:cNvSpPr>
          <p:nvPr>
            <p:ph type="sldNum" sz="quarter" idx="12"/>
          </p:nvPr>
        </p:nvSpPr>
        <p:spPr/>
        <p:txBody>
          <a:bodyPr/>
          <a:lstStyle/>
          <a:p>
            <a:fld id="{34325EEC-6FB4-44F5-8CF3-B2443A7F40A9}"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097938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8E6F041D-0A5F-4E6B-80A6-406CAFA47604}" type="datetimeFigureOut">
              <a:rPr lang="fr-FR" smtClean="0">
                <a:solidFill>
                  <a:prstClr val="black">
                    <a:tint val="75000"/>
                  </a:prstClr>
                </a:solidFill>
              </a:rPr>
              <a:pPr/>
              <a:t>16/10/2023</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34325EEC-6FB4-44F5-8CF3-B2443A7F40A9}"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059255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8E6F041D-0A5F-4E6B-80A6-406CAFA47604}" type="datetimeFigureOut">
              <a:rPr lang="fr-FR" smtClean="0">
                <a:solidFill>
                  <a:prstClr val="black">
                    <a:tint val="75000"/>
                  </a:prstClr>
                </a:solidFill>
              </a:rPr>
              <a:pPr/>
              <a:t>16/10/2023</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34325EEC-6FB4-44F5-8CF3-B2443A7F40A9}"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9115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6F041D-0A5F-4E6B-80A6-406CAFA47604}" type="datetimeFigureOut">
              <a:rPr lang="fr-FR" smtClean="0">
                <a:solidFill>
                  <a:prstClr val="black">
                    <a:tint val="75000"/>
                  </a:prstClr>
                </a:solidFill>
              </a:rPr>
              <a:pPr/>
              <a:t>16/10/2023</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325EEC-6FB4-44F5-8CF3-B2443A7F40A9}"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6712649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6F041D-0A5F-4E6B-80A6-406CAFA47604}" type="datetimeFigureOut">
              <a:rPr lang="fr-FR" smtClean="0">
                <a:solidFill>
                  <a:prstClr val="black">
                    <a:tint val="75000"/>
                  </a:prstClr>
                </a:solidFill>
              </a:rPr>
              <a:pPr/>
              <a:t>16/10/2023</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325EEC-6FB4-44F5-8CF3-B2443A7F40A9}"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61778952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eur-lex.europa.eu/legal-content/EN/TXT/?uri=uriserv%3AOJ.L_.2023.167.01.0001.01.ENG&amp;toc=OJ%3AL%3A2023%3A167%3ATOC"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err="1"/>
              <a:t>European</a:t>
            </a:r>
            <a:r>
              <a:rPr lang="fr-FR" dirty="0"/>
              <a:t> business </a:t>
            </a:r>
            <a:r>
              <a:rPr lang="fr-FR" dirty="0" err="1"/>
              <a:t>law</a:t>
            </a:r>
            <a:endParaRPr lang="fr-FR" dirty="0"/>
          </a:p>
        </p:txBody>
      </p:sp>
      <p:sp>
        <p:nvSpPr>
          <p:cNvPr id="3" name="Sous-titre 2"/>
          <p:cNvSpPr>
            <a:spLocks noGrp="1"/>
          </p:cNvSpPr>
          <p:nvPr>
            <p:ph type="subTitle" idx="1"/>
          </p:nvPr>
        </p:nvSpPr>
        <p:spPr>
          <a:xfrm>
            <a:off x="1524000" y="3818964"/>
            <a:ext cx="9144000" cy="1438835"/>
          </a:xfrm>
        </p:spPr>
        <p:txBody>
          <a:bodyPr/>
          <a:lstStyle/>
          <a:p>
            <a:r>
              <a:rPr lang="fr-FR" b="1" dirty="0"/>
              <a:t>Topic </a:t>
            </a:r>
            <a:r>
              <a:rPr lang="fr-FR" b="1" dirty="0" smtClean="0"/>
              <a:t> </a:t>
            </a:r>
            <a:r>
              <a:rPr lang="fr-FR" b="1" dirty="0" smtClean="0"/>
              <a:t>5 </a:t>
            </a:r>
            <a:r>
              <a:rPr lang="fr-FR" b="1" dirty="0" smtClean="0"/>
              <a:t>– </a:t>
            </a:r>
            <a:r>
              <a:rPr lang="fr-FR" b="1" i="1" dirty="0" smtClean="0"/>
              <a:t> </a:t>
            </a:r>
            <a:r>
              <a:rPr lang="fr-FR" b="1" i="1" dirty="0"/>
              <a:t>STATE AID RULES AND NETWORK ACTIVITIES</a:t>
            </a:r>
          </a:p>
        </p:txBody>
      </p:sp>
    </p:spTree>
    <p:extLst>
      <p:ext uri="{BB962C8B-B14F-4D97-AF65-F5344CB8AC3E}">
        <p14:creationId xmlns:p14="http://schemas.microsoft.com/office/powerpoint/2010/main" val="1809659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2400" b="1" i="1" dirty="0"/>
              <a:t>De facto / de jure </a:t>
            </a:r>
            <a:r>
              <a:rPr lang="fr-FR" sz="2400" b="1" i="1" dirty="0" err="1"/>
              <a:t>selectivity</a:t>
            </a:r>
            <a:endParaRPr lang="fr-FR" sz="2400" b="1" i="1" dirty="0"/>
          </a:p>
        </p:txBody>
      </p:sp>
      <p:sp>
        <p:nvSpPr>
          <p:cNvPr id="3" name="Espace réservé du contenu 2"/>
          <p:cNvSpPr>
            <a:spLocks noGrp="1"/>
          </p:cNvSpPr>
          <p:nvPr>
            <p:ph idx="1"/>
          </p:nvPr>
        </p:nvSpPr>
        <p:spPr>
          <a:xfrm>
            <a:off x="838200" y="1461247"/>
            <a:ext cx="10515600" cy="4715716"/>
          </a:xfrm>
        </p:spPr>
        <p:txBody>
          <a:bodyPr>
            <a:normAutofit fontScale="92500"/>
          </a:bodyPr>
          <a:lstStyle/>
          <a:p>
            <a:pPr marL="0" indent="0" algn="just">
              <a:buNone/>
            </a:pPr>
            <a:r>
              <a:rPr lang="en-US" b="1" i="1" dirty="0"/>
              <a:t>De jure selectivity </a:t>
            </a:r>
            <a:r>
              <a:rPr lang="en-US" dirty="0"/>
              <a:t>results directly from the legal criteria for granting a measure that is formally reserved for certain undertakings only (for instance, those having a certain size, located in a certain area, active in certain sectors, having a certain legal form, companies incorporated during a particular period, or companies belonging to a group having certain characteristics or companies entrusted with certain functions within a group). </a:t>
            </a:r>
          </a:p>
          <a:p>
            <a:pPr marL="0" indent="0">
              <a:buNone/>
            </a:pPr>
            <a:endParaRPr lang="en-US" dirty="0"/>
          </a:p>
          <a:p>
            <a:pPr marL="0" indent="0" algn="just">
              <a:buNone/>
            </a:pPr>
            <a:r>
              <a:rPr lang="en-US" b="1" i="1" dirty="0"/>
              <a:t>De facto selectivity </a:t>
            </a:r>
            <a:r>
              <a:rPr lang="en-US" dirty="0"/>
              <a:t>may be the result of conditions or barriers imposed by Member States preventing certain undertakings from benefiting from the measure. For example, applying a tax measure (e.g. a tax credit) only to investments exceeding a certain threshold may mean that the measure is de facto reserved for undertakings with significant financial resources</a:t>
            </a:r>
            <a:endParaRPr lang="fr-FR" dirty="0"/>
          </a:p>
        </p:txBody>
      </p:sp>
    </p:spTree>
    <p:extLst>
      <p:ext uri="{BB962C8B-B14F-4D97-AF65-F5344CB8AC3E}">
        <p14:creationId xmlns:p14="http://schemas.microsoft.com/office/powerpoint/2010/main" val="31936307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t>D - </a:t>
            </a:r>
            <a:r>
              <a:rPr lang="fr-FR" b="1" dirty="0" err="1"/>
              <a:t>Effect</a:t>
            </a:r>
            <a:r>
              <a:rPr lang="fr-FR" b="1" dirty="0"/>
              <a:t> on </a:t>
            </a:r>
            <a:r>
              <a:rPr lang="fr-FR" b="1" dirty="0" err="1"/>
              <a:t>trade</a:t>
            </a:r>
            <a:endParaRPr lang="fr-FR" b="1" dirty="0"/>
          </a:p>
        </p:txBody>
      </p:sp>
      <p:sp>
        <p:nvSpPr>
          <p:cNvPr id="3" name="Espace réservé du contenu 2"/>
          <p:cNvSpPr>
            <a:spLocks noGrp="1"/>
          </p:cNvSpPr>
          <p:nvPr>
            <p:ph idx="1"/>
          </p:nvPr>
        </p:nvSpPr>
        <p:spPr/>
        <p:txBody>
          <a:bodyPr>
            <a:normAutofit fontScale="85000" lnSpcReduction="20000"/>
          </a:bodyPr>
          <a:lstStyle/>
          <a:p>
            <a:pPr marL="0" indent="0" algn="just">
              <a:buNone/>
            </a:pPr>
            <a:r>
              <a:rPr lang="en-US" dirty="0"/>
              <a:t>A measure granted by the State is considered to distort or threaten to distort competition when it is liable to improve the competitive position of the recipient compared to other undertakings with which it competes. </a:t>
            </a:r>
          </a:p>
          <a:p>
            <a:pPr marL="0" indent="0" algn="just">
              <a:buNone/>
            </a:pPr>
            <a:r>
              <a:rPr lang="en-US" dirty="0"/>
              <a:t> For all practical purposes, a distortion of competition within the meaning of Article 107(1) of the Treaty is generally found to exist when the State grants a financial advantage to an undertaking in a </a:t>
            </a:r>
            <a:r>
              <a:rPr lang="en-US" dirty="0" err="1"/>
              <a:t>liberalised</a:t>
            </a:r>
            <a:r>
              <a:rPr lang="en-US" dirty="0"/>
              <a:t> sector where there is, or could be, competition</a:t>
            </a:r>
          </a:p>
          <a:p>
            <a:pPr marL="0" indent="0" algn="just">
              <a:buNone/>
            </a:pPr>
            <a:r>
              <a:rPr lang="en-US" dirty="0"/>
              <a:t>The Commission has in a number of decisions considered, in view of the specific circumstances of the cases, </a:t>
            </a:r>
            <a:r>
              <a:rPr lang="en-US" b="1" dirty="0"/>
              <a:t>that the measure had a purely local impact and consequently had no effect on trade between Member States. In those cases the Commission ascertained in particular that the beneficiary supplied goods or services to a limited area within a </a:t>
            </a:r>
            <a:r>
              <a:rPr lang="en-US" dirty="0"/>
              <a:t>Member State and was unlikely to attract customers from other Member States, and that it could not be foreseen that the measure would have more than a marginal effect on the conditions of cross-border investments or establishment</a:t>
            </a:r>
            <a:endParaRPr lang="fr-FR" dirty="0"/>
          </a:p>
        </p:txBody>
      </p:sp>
    </p:spTree>
    <p:extLst>
      <p:ext uri="{BB962C8B-B14F-4D97-AF65-F5344CB8AC3E}">
        <p14:creationId xmlns:p14="http://schemas.microsoft.com/office/powerpoint/2010/main" val="22247807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1024404"/>
          </a:xfrm>
        </p:spPr>
        <p:txBody>
          <a:bodyPr>
            <a:noAutofit/>
          </a:bodyPr>
          <a:lstStyle/>
          <a:p>
            <a:pPr algn="ctr"/>
            <a:r>
              <a:rPr lang="fr-FR" sz="2500" b="1" dirty="0">
                <a:solidFill>
                  <a:schemeClr val="accent1"/>
                </a:solidFill>
              </a:rPr>
              <a:t>II – Use of </a:t>
            </a:r>
            <a:r>
              <a:rPr lang="fr-FR" sz="2500" b="1" dirty="0" err="1">
                <a:solidFill>
                  <a:schemeClr val="accent1"/>
                </a:solidFill>
              </a:rPr>
              <a:t>derogatories</a:t>
            </a:r>
            <a:r>
              <a:rPr lang="fr-FR" sz="2500" b="1" dirty="0">
                <a:solidFill>
                  <a:schemeClr val="accent1"/>
                </a:solidFill>
              </a:rPr>
              <a:t> </a:t>
            </a:r>
            <a:r>
              <a:rPr lang="fr-FR" sz="2500" b="1" dirty="0" err="1">
                <a:solidFill>
                  <a:schemeClr val="accent1"/>
                </a:solidFill>
              </a:rPr>
              <a:t>regimes</a:t>
            </a:r>
            <a:r>
              <a:rPr lang="fr-FR" sz="2500" b="1" dirty="0">
                <a:solidFill>
                  <a:schemeClr val="accent1"/>
                </a:solidFill>
              </a:rPr>
              <a:t> for network </a:t>
            </a:r>
            <a:r>
              <a:rPr lang="fr-FR" sz="2500" b="1" dirty="0" err="1">
                <a:solidFill>
                  <a:schemeClr val="accent1"/>
                </a:solidFill>
              </a:rPr>
              <a:t>activities</a:t>
            </a:r>
            <a:r>
              <a:rPr lang="fr-FR" sz="2500" b="1" dirty="0">
                <a:solidFill>
                  <a:schemeClr val="accent1"/>
                </a:solidFill>
              </a:rPr>
              <a:t> </a:t>
            </a:r>
            <a:r>
              <a:rPr lang="fr-FR" sz="2500" b="1" dirty="0"/>
              <a:t/>
            </a:r>
            <a:br>
              <a:rPr lang="fr-FR" sz="2500" b="1" dirty="0"/>
            </a:br>
            <a:r>
              <a:rPr lang="fr-FR" sz="2500" b="1" i="1" dirty="0"/>
              <a:t>A –  The </a:t>
            </a:r>
            <a:r>
              <a:rPr lang="fr-FR" sz="2500" b="1" i="1" dirty="0" err="1"/>
              <a:t>theory</a:t>
            </a:r>
            <a:r>
              <a:rPr lang="fr-FR" sz="2500" b="1" i="1" dirty="0"/>
              <a:t> of compensation: Altmark case </a:t>
            </a:r>
            <a:r>
              <a:rPr lang="fr-FR" sz="2500" b="1" dirty="0"/>
              <a:t>(24 juillet 2003, C-280/00)</a:t>
            </a:r>
          </a:p>
        </p:txBody>
      </p:sp>
      <p:sp>
        <p:nvSpPr>
          <p:cNvPr id="3" name="Espace réservé du contenu 2"/>
          <p:cNvSpPr>
            <a:spLocks noGrp="1"/>
          </p:cNvSpPr>
          <p:nvPr>
            <p:ph idx="1"/>
          </p:nvPr>
        </p:nvSpPr>
        <p:spPr>
          <a:xfrm>
            <a:off x="838200" y="1389530"/>
            <a:ext cx="10515600" cy="4787433"/>
          </a:xfrm>
        </p:spPr>
        <p:txBody>
          <a:bodyPr>
            <a:normAutofit/>
          </a:bodyPr>
          <a:lstStyle/>
          <a:p>
            <a:pPr marL="0" indent="0" algn="just">
              <a:buNone/>
            </a:pPr>
            <a:r>
              <a:rPr lang="en-US" sz="2300" dirty="0"/>
              <a:t>Monies paid by a Member State </a:t>
            </a:r>
            <a:r>
              <a:rPr lang="en-US" sz="2300" b="1" dirty="0"/>
              <a:t>to an undertaking entrusted with the operation of a service of general economic interest in order to compensate for the additional costs of obligations resulting from such service do not constitute State aid</a:t>
            </a:r>
            <a:r>
              <a:rPr lang="en-US" sz="2300" dirty="0"/>
              <a:t>. </a:t>
            </a:r>
          </a:p>
          <a:p>
            <a:pPr marL="0" indent="0" algn="just">
              <a:buNone/>
            </a:pPr>
            <a:r>
              <a:rPr lang="en-US" sz="2300" dirty="0"/>
              <a:t>The Court of Justice set forth in </a:t>
            </a:r>
            <a:r>
              <a:rPr lang="en-US" sz="2300" dirty="0" err="1"/>
              <a:t>Altmark</a:t>
            </a:r>
            <a:r>
              <a:rPr lang="en-US" sz="2300" dirty="0"/>
              <a:t> Case the cumulative conditions which have to be fulfilled to exclude a finding of State aid in cases of compensation for public burdens:</a:t>
            </a:r>
          </a:p>
          <a:p>
            <a:pPr marL="0" indent="0" algn="just">
              <a:buNone/>
            </a:pPr>
            <a:r>
              <a:rPr lang="en-US" sz="2300" dirty="0"/>
              <a:t>- the recipient undertaking must have public service obligations to discharge which must be clearly defined;</a:t>
            </a:r>
          </a:p>
          <a:p>
            <a:pPr marL="0" indent="0" algn="just">
              <a:buNone/>
            </a:pPr>
            <a:r>
              <a:rPr lang="en-US" sz="2300" dirty="0"/>
              <a:t>- the elements for calculating the compensation must be established in advance in an objective and transparent manner, to avoid it conferring an economic advantage favoring the recipient undertaking over competing undertakings;</a:t>
            </a:r>
          </a:p>
          <a:p>
            <a:pPr marL="0" indent="0" algn="just">
              <a:buNone/>
            </a:pPr>
            <a:r>
              <a:rPr lang="en-US" sz="2300" dirty="0"/>
              <a:t>- the advantage must be proportionate in relation to the costs incurred, taking into account the receipts obtained and a reasonable profit for discharging those obligations</a:t>
            </a:r>
            <a:endParaRPr lang="fr-FR" sz="2300" dirty="0"/>
          </a:p>
        </p:txBody>
      </p:sp>
    </p:spTree>
    <p:extLst>
      <p:ext uri="{BB962C8B-B14F-4D97-AF65-F5344CB8AC3E}">
        <p14:creationId xmlns:p14="http://schemas.microsoft.com/office/powerpoint/2010/main" val="15388805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515600" cy="771697"/>
          </a:xfrm>
        </p:spPr>
        <p:txBody>
          <a:bodyPr>
            <a:normAutofit/>
          </a:bodyPr>
          <a:lstStyle/>
          <a:p>
            <a:r>
              <a:rPr lang="fr-FR" sz="2200" b="1" i="1" dirty="0" err="1"/>
              <a:t>Almark</a:t>
            </a:r>
            <a:r>
              <a:rPr lang="fr-FR" sz="2200" b="1" i="1" dirty="0"/>
              <a:t> </a:t>
            </a:r>
            <a:r>
              <a:rPr lang="fr-FR" sz="2200" b="1" i="1" dirty="0" err="1"/>
              <a:t>criteria</a:t>
            </a:r>
            <a:r>
              <a:rPr lang="fr-FR" sz="2200" b="1" i="1" dirty="0"/>
              <a:t> (</a:t>
            </a:r>
            <a:r>
              <a:rPr lang="fr-FR" sz="2200" b="1" i="1" dirty="0" err="1"/>
              <a:t>following</a:t>
            </a:r>
            <a:r>
              <a:rPr lang="fr-FR" sz="2200" b="1" i="1" dirty="0"/>
              <a:t>)</a:t>
            </a:r>
          </a:p>
        </p:txBody>
      </p:sp>
      <p:sp>
        <p:nvSpPr>
          <p:cNvPr id="3" name="Espace réservé du contenu 2"/>
          <p:cNvSpPr>
            <a:spLocks noGrp="1"/>
          </p:cNvSpPr>
          <p:nvPr>
            <p:ph idx="1"/>
          </p:nvPr>
        </p:nvSpPr>
        <p:spPr>
          <a:xfrm>
            <a:off x="838200" y="1136822"/>
            <a:ext cx="10515600" cy="5040141"/>
          </a:xfrm>
        </p:spPr>
        <p:txBody>
          <a:bodyPr>
            <a:normAutofit fontScale="85000" lnSpcReduction="20000"/>
          </a:bodyPr>
          <a:lstStyle/>
          <a:p>
            <a:pPr marL="0" indent="0" algn="just">
              <a:buNone/>
            </a:pPr>
            <a:r>
              <a:rPr lang="en-US" dirty="0"/>
              <a:t>• First, the </a:t>
            </a:r>
            <a:r>
              <a:rPr lang="en-US" b="1" dirty="0"/>
              <a:t>recipient undertaking </a:t>
            </a:r>
            <a:r>
              <a:rPr lang="en-US" dirty="0"/>
              <a:t>must actually have </a:t>
            </a:r>
            <a:r>
              <a:rPr lang="en-US" b="1" dirty="0"/>
              <a:t>public service obligations </a:t>
            </a:r>
            <a:r>
              <a:rPr lang="en-US" dirty="0"/>
              <a:t>to</a:t>
            </a:r>
          </a:p>
          <a:p>
            <a:pPr marL="0" indent="0" algn="ctr">
              <a:buNone/>
            </a:pPr>
            <a:r>
              <a:rPr lang="en-US" dirty="0"/>
              <a:t>discharge, and the obligations must be clearly defined.</a:t>
            </a:r>
          </a:p>
          <a:p>
            <a:pPr marL="0" indent="0" algn="just">
              <a:buNone/>
            </a:pPr>
            <a:r>
              <a:rPr lang="en-US" dirty="0"/>
              <a:t>• Second, </a:t>
            </a:r>
            <a:r>
              <a:rPr lang="en-US" b="1" dirty="0"/>
              <a:t>the parameters on the basis of which the compensation is calculated</a:t>
            </a:r>
          </a:p>
          <a:p>
            <a:pPr marL="0" indent="0" algn="just">
              <a:buNone/>
            </a:pPr>
            <a:r>
              <a:rPr lang="en-US" b="1" dirty="0"/>
              <a:t>must be established </a:t>
            </a:r>
            <a:r>
              <a:rPr lang="en-US" dirty="0"/>
              <a:t>in advance in an objective and transparent manner.</a:t>
            </a:r>
          </a:p>
          <a:p>
            <a:pPr marL="0" indent="0" algn="just">
              <a:buNone/>
            </a:pPr>
            <a:r>
              <a:rPr lang="en-US" dirty="0"/>
              <a:t>• Third, </a:t>
            </a:r>
            <a:r>
              <a:rPr lang="en-US" b="1" dirty="0"/>
              <a:t>the compensation cannot exceed what is necessary to cover all or part of</a:t>
            </a:r>
          </a:p>
          <a:p>
            <a:pPr marL="0" indent="0" algn="just">
              <a:buNone/>
            </a:pPr>
            <a:r>
              <a:rPr lang="en-US" b="1" dirty="0"/>
              <a:t>the costs incurred</a:t>
            </a:r>
            <a:r>
              <a:rPr lang="en-US" dirty="0"/>
              <a:t> in discharging the public service obligations, taking into</a:t>
            </a:r>
          </a:p>
          <a:p>
            <a:pPr marL="0" indent="0" algn="just">
              <a:buNone/>
            </a:pPr>
            <a:r>
              <a:rPr lang="en-US" dirty="0"/>
              <a:t>account the relevant receipts and a reasonable profit.</a:t>
            </a:r>
          </a:p>
          <a:p>
            <a:pPr marL="0" indent="0" algn="just">
              <a:buNone/>
            </a:pPr>
            <a:r>
              <a:rPr lang="en-US" dirty="0"/>
              <a:t>• Finally, where </a:t>
            </a:r>
            <a:r>
              <a:rPr lang="en-US" b="1" dirty="0"/>
              <a:t>the undertaking which is to discharge public service obligations</a:t>
            </a:r>
            <a:r>
              <a:rPr lang="en-US" dirty="0"/>
              <a:t>,</a:t>
            </a:r>
          </a:p>
          <a:p>
            <a:pPr marL="0" indent="0" algn="just">
              <a:buNone/>
            </a:pPr>
            <a:r>
              <a:rPr lang="en-US" dirty="0"/>
              <a:t>in a specific case, is not chosen pursuant to a public procurement procedure</a:t>
            </a:r>
          </a:p>
          <a:p>
            <a:pPr marL="0" indent="0" algn="just">
              <a:buNone/>
            </a:pPr>
            <a:r>
              <a:rPr lang="en-US" dirty="0"/>
              <a:t>which would allow </a:t>
            </a:r>
            <a:r>
              <a:rPr lang="en-US" b="1" dirty="0"/>
              <a:t>for the selection of the bidder capable of providing those</a:t>
            </a:r>
          </a:p>
          <a:p>
            <a:pPr marL="0" indent="0" algn="just">
              <a:buNone/>
            </a:pPr>
            <a:r>
              <a:rPr lang="en-US" b="1" dirty="0"/>
              <a:t>services at the least cost to the community, </a:t>
            </a:r>
            <a:r>
              <a:rPr lang="en-US" dirty="0"/>
              <a:t>the level of compensation needed</a:t>
            </a:r>
          </a:p>
          <a:p>
            <a:pPr marL="0" indent="0" algn="just">
              <a:buNone/>
            </a:pPr>
            <a:r>
              <a:rPr lang="en-US" dirty="0"/>
              <a:t>must be determined on the basis of an analysis of the costs which a typical</a:t>
            </a:r>
          </a:p>
          <a:p>
            <a:pPr marL="0" indent="0" algn="ctr">
              <a:buNone/>
            </a:pPr>
            <a:r>
              <a:rPr lang="en-US" dirty="0"/>
              <a:t>undertaking, if well run and adequately equipped, would have incurred.</a:t>
            </a:r>
            <a:endParaRPr lang="fr-FR" dirty="0"/>
          </a:p>
        </p:txBody>
      </p:sp>
    </p:spTree>
    <p:extLst>
      <p:ext uri="{BB962C8B-B14F-4D97-AF65-F5344CB8AC3E}">
        <p14:creationId xmlns:p14="http://schemas.microsoft.com/office/powerpoint/2010/main" val="23542297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582226"/>
          </a:xfrm>
        </p:spPr>
        <p:txBody>
          <a:bodyPr>
            <a:normAutofit fontScale="90000"/>
          </a:bodyPr>
          <a:lstStyle/>
          <a:p>
            <a:endParaRPr lang="fr-FR" dirty="0"/>
          </a:p>
        </p:txBody>
      </p:sp>
      <p:sp>
        <p:nvSpPr>
          <p:cNvPr id="3" name="Espace réservé du contenu 2"/>
          <p:cNvSpPr>
            <a:spLocks noGrp="1"/>
          </p:cNvSpPr>
          <p:nvPr>
            <p:ph idx="1"/>
          </p:nvPr>
        </p:nvSpPr>
        <p:spPr>
          <a:xfrm>
            <a:off x="838200" y="1125408"/>
            <a:ext cx="10515600" cy="5267153"/>
          </a:xfrm>
        </p:spPr>
        <p:txBody>
          <a:bodyPr>
            <a:normAutofit fontScale="70000" lnSpcReduction="20000"/>
          </a:bodyPr>
          <a:lstStyle/>
          <a:p>
            <a:pPr marL="0" indent="0">
              <a:buNone/>
            </a:pPr>
            <a:r>
              <a:rPr lang="en-US" dirty="0"/>
              <a:t>Examples of cases where the </a:t>
            </a:r>
            <a:r>
              <a:rPr lang="en-US" b="1" dirty="0"/>
              <a:t>Commission considered that the </a:t>
            </a:r>
            <a:r>
              <a:rPr lang="en-US" b="1" dirty="0" err="1"/>
              <a:t>Altmark</a:t>
            </a:r>
            <a:r>
              <a:rPr lang="en-US" b="1" dirty="0"/>
              <a:t> </a:t>
            </a:r>
            <a:r>
              <a:rPr lang="en-US" dirty="0"/>
              <a:t>criteria were met and consequently the compensation did not constitute State Aid:</a:t>
            </a:r>
          </a:p>
          <a:p>
            <a:pPr marL="0" indent="0" algn="just">
              <a:buNone/>
            </a:pPr>
            <a:r>
              <a:rPr lang="en-US" dirty="0"/>
              <a:t>• The finance provided for a scheme promoting </a:t>
            </a:r>
            <a:r>
              <a:rPr lang="en-US" b="1" dirty="0"/>
              <a:t>investments to ensure security of electricity </a:t>
            </a:r>
            <a:r>
              <a:rPr lang="en-US" dirty="0"/>
              <a:t>supply in Ireland was not considered to be State Aid (Commission Decision in case N 475/2003 – Ireland - Public service obligation in respect of new electricity generation capacity for security of supply, OJ C 34, 7.2.2004): </a:t>
            </a:r>
          </a:p>
          <a:p>
            <a:pPr marL="0" indent="0" algn="just">
              <a:buNone/>
            </a:pPr>
            <a:r>
              <a:rPr lang="en-US" dirty="0"/>
              <a:t>–The provision of new electricity reserve generation capacity to cope with electricity demand at any time of the year, including in peak periods, was deemed to be an SGEI.</a:t>
            </a:r>
          </a:p>
          <a:p>
            <a:pPr marL="0" indent="0" algn="just">
              <a:buNone/>
            </a:pPr>
            <a:r>
              <a:rPr lang="en-US" dirty="0"/>
              <a:t>–Moreover, the open, transparent and non-discriminatory competitive procedure had been </a:t>
            </a:r>
            <a:r>
              <a:rPr lang="en-US" dirty="0" err="1"/>
              <a:t>organised</a:t>
            </a:r>
            <a:r>
              <a:rPr lang="en-US" dirty="0"/>
              <a:t> in such a way as to guarantee that all of the other three conditions set out in the </a:t>
            </a:r>
            <a:r>
              <a:rPr lang="en-US" dirty="0" err="1"/>
              <a:t>Altmark</a:t>
            </a:r>
            <a:r>
              <a:rPr lang="en-US" dirty="0"/>
              <a:t> decision were met.</a:t>
            </a:r>
          </a:p>
          <a:p>
            <a:pPr marL="0" indent="0" algn="just">
              <a:buNone/>
            </a:pPr>
            <a:r>
              <a:rPr lang="en-US" dirty="0"/>
              <a:t>• </a:t>
            </a:r>
            <a:r>
              <a:rPr lang="en-US" b="1" dirty="0"/>
              <a:t>Subsidies financing broadband infrastructure </a:t>
            </a:r>
            <a:r>
              <a:rPr lang="en-US" dirty="0"/>
              <a:t>in France were not deemed to be aid because (Commission Decision in case N 381/2004 – France – Setting up of a high speed infrastructure in </a:t>
            </a:r>
            <a:r>
              <a:rPr lang="fr-FR" dirty="0"/>
              <a:t>Pyrénées-Atlantiques, OJ 2.7.2005): </a:t>
            </a:r>
            <a:endParaRPr lang="en-US" dirty="0"/>
          </a:p>
          <a:p>
            <a:pPr marL="0" indent="0" algn="just">
              <a:buNone/>
            </a:pPr>
            <a:r>
              <a:rPr lang="en-US" dirty="0"/>
              <a:t>–Universal access to broadband (and high-speed broadband) infrastructure for the whole country was an SGEI.</a:t>
            </a:r>
          </a:p>
          <a:p>
            <a:pPr marL="0" indent="0" algn="just">
              <a:buNone/>
            </a:pPr>
            <a:r>
              <a:rPr lang="en-US" dirty="0"/>
              <a:t>–Specific parameters predefined the amount of compensation in the concession contract.</a:t>
            </a:r>
          </a:p>
          <a:p>
            <a:pPr marL="0" indent="0" algn="just">
              <a:buNone/>
            </a:pPr>
            <a:r>
              <a:rPr lang="en-US" dirty="0"/>
              <a:t>–There was no risk of overcompensation, as the parameters for calculating compensation were precisely defined in the operators’ business plans, which were based on the specific data provided by the public authority itself.</a:t>
            </a:r>
            <a:endParaRPr lang="fr-FR" dirty="0"/>
          </a:p>
        </p:txBody>
      </p:sp>
    </p:spTree>
    <p:extLst>
      <p:ext uri="{BB962C8B-B14F-4D97-AF65-F5344CB8AC3E}">
        <p14:creationId xmlns:p14="http://schemas.microsoft.com/office/powerpoint/2010/main" val="15118476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796410"/>
          </a:xfrm>
        </p:spPr>
        <p:txBody>
          <a:bodyPr>
            <a:normAutofit/>
          </a:bodyPr>
          <a:lstStyle/>
          <a:p>
            <a:r>
              <a:rPr lang="fr-FR" sz="2500" b="1" i="1" dirty="0"/>
              <a:t>Altmark </a:t>
            </a:r>
            <a:r>
              <a:rPr lang="fr-FR" sz="2500" b="1" i="1" dirty="0" err="1"/>
              <a:t>criteria</a:t>
            </a:r>
            <a:r>
              <a:rPr lang="fr-FR" sz="2500" b="1" i="1" dirty="0"/>
              <a:t> – </a:t>
            </a:r>
            <a:r>
              <a:rPr lang="fr-FR" sz="2500" b="1" i="1" dirty="0" err="1"/>
              <a:t>limits</a:t>
            </a:r>
            <a:r>
              <a:rPr lang="fr-FR" sz="2500" b="1" i="1" dirty="0"/>
              <a:t> : </a:t>
            </a:r>
            <a:r>
              <a:rPr lang="en-US" altLang="fr-FR" sz="2800" dirty="0"/>
              <a:t>Entrustment Act (</a:t>
            </a:r>
            <a:r>
              <a:rPr lang="en-US" altLang="fr-FR" sz="2800" dirty="0" err="1"/>
              <a:t>mandat</a:t>
            </a:r>
            <a:r>
              <a:rPr lang="en-US" altLang="fr-FR" sz="2800" dirty="0"/>
              <a:t>)</a:t>
            </a:r>
            <a:endParaRPr lang="fr-FR" sz="2500" i="1" dirty="0"/>
          </a:p>
        </p:txBody>
      </p:sp>
      <p:sp>
        <p:nvSpPr>
          <p:cNvPr id="3" name="Espace réservé du contenu 2"/>
          <p:cNvSpPr>
            <a:spLocks noGrp="1"/>
          </p:cNvSpPr>
          <p:nvPr>
            <p:ph idx="1"/>
          </p:nvPr>
        </p:nvSpPr>
        <p:spPr>
          <a:xfrm>
            <a:off x="838200" y="1161536"/>
            <a:ext cx="10515600" cy="5015427"/>
          </a:xfrm>
        </p:spPr>
        <p:txBody>
          <a:bodyPr>
            <a:normAutofit lnSpcReduction="10000"/>
          </a:bodyPr>
          <a:lstStyle/>
          <a:p>
            <a:pPr marL="0" lvl="1" indent="0">
              <a:lnSpc>
                <a:spcPct val="80000"/>
              </a:lnSpc>
              <a:buNone/>
            </a:pPr>
            <a:endParaRPr lang="en-US" altLang="fr-FR" sz="1800" dirty="0"/>
          </a:p>
          <a:p>
            <a:pPr marL="285750" lvl="1" indent="-285750" algn="just">
              <a:lnSpc>
                <a:spcPct val="80000"/>
              </a:lnSpc>
              <a:buFont typeface="Wingdings" panose="05000000000000000000" pitchFamily="2" charset="2"/>
              <a:buChar char="è"/>
            </a:pPr>
            <a:r>
              <a:rPr lang="en-US" altLang="fr-FR" sz="1800" dirty="0">
                <a:sym typeface="Wingdings" panose="05000000000000000000" pitchFamily="2" charset="2"/>
              </a:rPr>
              <a:t>Codification in the </a:t>
            </a:r>
            <a:r>
              <a:rPr lang="en-US" altLang="fr-FR" sz="1800" dirty="0" err="1">
                <a:sym typeface="Wingdings" panose="05000000000000000000" pitchFamily="2" charset="2"/>
              </a:rPr>
              <a:t>Altmark</a:t>
            </a:r>
            <a:r>
              <a:rPr lang="en-US" altLang="fr-FR" sz="1800" dirty="0">
                <a:sym typeface="Wingdings" panose="05000000000000000000" pitchFamily="2" charset="2"/>
              </a:rPr>
              <a:t> and </a:t>
            </a:r>
            <a:r>
              <a:rPr lang="en-US" altLang="fr-FR" sz="1800" dirty="0" err="1">
                <a:sym typeface="Wingdings" panose="05000000000000000000" pitchFamily="2" charset="2"/>
              </a:rPr>
              <a:t>Almunia</a:t>
            </a:r>
            <a:r>
              <a:rPr lang="en-US" altLang="fr-FR" sz="1800" dirty="0">
                <a:sym typeface="Wingdings" panose="05000000000000000000" pitchFamily="2" charset="2"/>
              </a:rPr>
              <a:t> Package: </a:t>
            </a:r>
            <a:r>
              <a:rPr lang="en-US" altLang="fr-FR" sz="1800" b="1" dirty="0">
                <a:sym typeface="Wingdings" panose="05000000000000000000" pitchFamily="2" charset="2"/>
              </a:rPr>
              <a:t>Commission Decision of 20 December 2011 on the application of Article 106(2) of the Treaty on the Functioning of the European Union to State aid in the form of public service compensation granted to certain undertakings </a:t>
            </a:r>
            <a:r>
              <a:rPr lang="en-US" altLang="fr-FR" sz="1800" dirty="0">
                <a:sym typeface="Wingdings" panose="05000000000000000000" pitchFamily="2" charset="2"/>
              </a:rPr>
              <a:t>entrusted with the operation of services of general economic interest (notified under document C(2011)</a:t>
            </a:r>
          </a:p>
          <a:p>
            <a:pPr marL="0" lvl="1" indent="0">
              <a:lnSpc>
                <a:spcPct val="80000"/>
              </a:lnSpc>
              <a:buNone/>
            </a:pPr>
            <a:endParaRPr lang="en-US" altLang="fr-FR" sz="1800" dirty="0">
              <a:sym typeface="Wingdings" panose="05000000000000000000" pitchFamily="2" charset="2"/>
            </a:endParaRPr>
          </a:p>
          <a:p>
            <a:pPr marL="0" lvl="1" indent="0">
              <a:lnSpc>
                <a:spcPct val="80000"/>
              </a:lnSpc>
              <a:buNone/>
            </a:pPr>
            <a:r>
              <a:rPr lang="en-US" altLang="fr-FR" sz="1800" dirty="0">
                <a:sym typeface="Wingdings" panose="05000000000000000000" pitchFamily="2" charset="2"/>
              </a:rPr>
              <a:t> </a:t>
            </a:r>
            <a:r>
              <a:rPr lang="en-US" altLang="fr-FR" sz="1800" b="1" dirty="0">
                <a:sym typeface="Wingdings" panose="05000000000000000000" pitchFamily="2" charset="2"/>
              </a:rPr>
              <a:t>Content of the entrustment act </a:t>
            </a:r>
            <a:endParaRPr lang="en-US" altLang="fr-FR" sz="1800" b="1" dirty="0"/>
          </a:p>
          <a:p>
            <a:pPr marL="363538" lvl="1" indent="-363538">
              <a:lnSpc>
                <a:spcPct val="80000"/>
              </a:lnSpc>
            </a:pPr>
            <a:r>
              <a:rPr lang="en-US" altLang="fr-FR" sz="1800" dirty="0"/>
              <a:t>Public service assignment that defines obligations of undertaking and authority</a:t>
            </a:r>
          </a:p>
          <a:p>
            <a:pPr marL="363538" lvl="1" indent="-363538">
              <a:lnSpc>
                <a:spcPct val="80000"/>
              </a:lnSpc>
            </a:pPr>
            <a:r>
              <a:rPr lang="en-US" altLang="fr-FR" sz="1800" dirty="0"/>
              <a:t>Act: legislative instrument, contract,…</a:t>
            </a:r>
          </a:p>
          <a:p>
            <a:pPr marL="363538" lvl="1" indent="-363538">
              <a:lnSpc>
                <a:spcPct val="80000"/>
              </a:lnSpc>
            </a:pPr>
            <a:r>
              <a:rPr lang="en-US" altLang="fr-FR" sz="1800" dirty="0"/>
              <a:t>Entrustment can be issued at request of the service provider</a:t>
            </a:r>
          </a:p>
          <a:p>
            <a:pPr marL="363538" lvl="1" indent="-363538">
              <a:lnSpc>
                <a:spcPct val="80000"/>
              </a:lnSpc>
            </a:pPr>
            <a:r>
              <a:rPr lang="en-US" altLang="fr-FR" sz="1800" dirty="0"/>
              <a:t>Entrustment act has to specify certain core features</a:t>
            </a:r>
          </a:p>
          <a:p>
            <a:pPr>
              <a:buFont typeface="Wingdings" panose="05000000000000000000" pitchFamily="2" charset="2"/>
              <a:buChar char="è"/>
            </a:pPr>
            <a:r>
              <a:rPr lang="fr-FR" sz="1800" b="1" dirty="0" err="1">
                <a:sym typeface="Wingdings" panose="05000000000000000000" pitchFamily="2" charset="2"/>
              </a:rPr>
              <a:t>Avoidance</a:t>
            </a:r>
            <a:r>
              <a:rPr lang="fr-FR" sz="1800" b="1" dirty="0">
                <a:sym typeface="Wingdings" panose="05000000000000000000" pitchFamily="2" charset="2"/>
              </a:rPr>
              <a:t> of </a:t>
            </a:r>
            <a:r>
              <a:rPr lang="fr-FR" sz="1800" b="1" dirty="0" err="1">
                <a:sym typeface="Wingdings" panose="05000000000000000000" pitchFamily="2" charset="2"/>
              </a:rPr>
              <a:t>Overcompensation</a:t>
            </a:r>
            <a:endParaRPr lang="fr-FR" sz="1800" b="1" dirty="0">
              <a:sym typeface="Wingdings" panose="05000000000000000000" pitchFamily="2" charset="2"/>
            </a:endParaRPr>
          </a:p>
          <a:p>
            <a:pPr>
              <a:spcBef>
                <a:spcPct val="20000"/>
              </a:spcBef>
            </a:pPr>
            <a:r>
              <a:rPr lang="en-US" altLang="fr-FR" sz="1800" dirty="0">
                <a:latin typeface="Verdana" panose="020B0604030504040204" pitchFamily="34" charset="0"/>
              </a:rPr>
              <a:t>Limit for compensation: costs taking into account receipts and reasonable profit</a:t>
            </a:r>
          </a:p>
          <a:p>
            <a:pPr>
              <a:defRPr/>
            </a:pPr>
            <a:r>
              <a:rPr lang="en-US" sz="2000" dirty="0"/>
              <a:t>Rate of return on capital required by typical company taking into account the risk level</a:t>
            </a:r>
          </a:p>
          <a:p>
            <a:pPr>
              <a:defRPr/>
            </a:pPr>
            <a:r>
              <a:rPr lang="en-US" sz="2000" dirty="0"/>
              <a:t>If possible: compare to similar type of public service contracts under competitive conditions (e.g. contracts awarded under tender)</a:t>
            </a:r>
          </a:p>
          <a:p>
            <a:pPr>
              <a:buFont typeface="Wingdings" panose="05000000000000000000" pitchFamily="2" charset="2"/>
              <a:buChar char="è"/>
              <a:defRPr/>
            </a:pPr>
            <a:r>
              <a:rPr lang="en-US" sz="2000" b="1" dirty="0">
                <a:sym typeface="Wingdings" panose="05000000000000000000" pitchFamily="2" charset="2"/>
              </a:rPr>
              <a:t>Need of transparent, non discriminatory procedure </a:t>
            </a:r>
          </a:p>
          <a:p>
            <a:pPr marL="0" indent="0">
              <a:buNone/>
              <a:defRPr/>
            </a:pPr>
            <a:endParaRPr lang="en-US" sz="2000" dirty="0"/>
          </a:p>
          <a:p>
            <a:pPr>
              <a:spcBef>
                <a:spcPct val="20000"/>
              </a:spcBef>
            </a:pPr>
            <a:endParaRPr lang="en-US" altLang="fr-FR" sz="2000" dirty="0">
              <a:latin typeface="Verdana" panose="020B0604030504040204" pitchFamily="34" charset="0"/>
            </a:endParaRPr>
          </a:p>
          <a:p>
            <a:pPr marL="0" indent="0">
              <a:buNone/>
            </a:pPr>
            <a:endParaRPr lang="fr-FR" sz="1800" b="1" dirty="0">
              <a:sym typeface="Wingdings" panose="05000000000000000000" pitchFamily="2" charset="2"/>
            </a:endParaRPr>
          </a:p>
          <a:p>
            <a:pPr marL="0" indent="0">
              <a:buNone/>
            </a:pPr>
            <a:endParaRPr lang="fr-FR" dirty="0"/>
          </a:p>
        </p:txBody>
      </p:sp>
    </p:spTree>
    <p:extLst>
      <p:ext uri="{BB962C8B-B14F-4D97-AF65-F5344CB8AC3E}">
        <p14:creationId xmlns:p14="http://schemas.microsoft.com/office/powerpoint/2010/main" val="41139362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515600" cy="984281"/>
          </a:xfrm>
        </p:spPr>
        <p:txBody>
          <a:bodyPr>
            <a:normAutofit/>
          </a:bodyPr>
          <a:lstStyle/>
          <a:p>
            <a:r>
              <a:rPr lang="fr-FR" sz="3000" dirty="0"/>
              <a:t>B – </a:t>
            </a:r>
            <a:r>
              <a:rPr lang="fr-FR" sz="3000" dirty="0" err="1"/>
              <a:t>Regime</a:t>
            </a:r>
            <a:r>
              <a:rPr lang="fr-FR" sz="3000" dirty="0"/>
              <a:t> (</a:t>
            </a:r>
            <a:r>
              <a:rPr lang="fr-FR" sz="3000" dirty="0" err="1"/>
              <a:t>framework</a:t>
            </a:r>
            <a:r>
              <a:rPr lang="fr-FR" sz="3000" dirty="0"/>
              <a:t>) of justification for SGEI </a:t>
            </a:r>
          </a:p>
        </p:txBody>
      </p:sp>
      <p:sp>
        <p:nvSpPr>
          <p:cNvPr id="3" name="Espace réservé du contenu 2"/>
          <p:cNvSpPr>
            <a:spLocks noGrp="1"/>
          </p:cNvSpPr>
          <p:nvPr>
            <p:ph idx="1"/>
          </p:nvPr>
        </p:nvSpPr>
        <p:spPr>
          <a:xfrm>
            <a:off x="838200" y="1615736"/>
            <a:ext cx="10515600" cy="4561227"/>
          </a:xfrm>
        </p:spPr>
        <p:txBody>
          <a:bodyPr/>
          <a:lstStyle/>
          <a:p>
            <a:pPr marL="0" indent="0" algn="just">
              <a:buNone/>
            </a:pPr>
            <a:r>
              <a:rPr lang="en-US" dirty="0"/>
              <a:t>Where at least one of the </a:t>
            </a:r>
            <a:r>
              <a:rPr lang="en-US" dirty="0" err="1"/>
              <a:t>Altmark</a:t>
            </a:r>
            <a:r>
              <a:rPr lang="en-US" dirty="0"/>
              <a:t> criteria is not met, but the other State Aid criteria are fulfilled, the public service compensation constitutes State Aid. </a:t>
            </a:r>
          </a:p>
          <a:p>
            <a:pPr marL="0" indent="0" algn="just">
              <a:buNone/>
            </a:pPr>
            <a:r>
              <a:rPr lang="en-US" dirty="0"/>
              <a:t>However, it may still be compatible with Article 106 TFEU and exempted from notification under the Decision or approved by the Commission upon notification on the basis of the Framework.</a:t>
            </a:r>
          </a:p>
          <a:p>
            <a:pPr marL="0" indent="0" algn="just">
              <a:buNone/>
            </a:pPr>
            <a:r>
              <a:rPr lang="en-US" dirty="0">
                <a:sym typeface="Wingdings" panose="05000000000000000000" pitchFamily="2" charset="2"/>
              </a:rPr>
              <a:t> Need to apply </a:t>
            </a:r>
            <a:r>
              <a:rPr lang="en-US" dirty="0"/>
              <a:t>European Union framework for State aid in the form of public service compensation (2011) 2012 C 8/15</a:t>
            </a:r>
            <a:endParaRPr lang="fr-FR" dirty="0"/>
          </a:p>
        </p:txBody>
      </p:sp>
    </p:spTree>
    <p:extLst>
      <p:ext uri="{BB962C8B-B14F-4D97-AF65-F5344CB8AC3E}">
        <p14:creationId xmlns:p14="http://schemas.microsoft.com/office/powerpoint/2010/main" val="35426449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420427" y="724931"/>
            <a:ext cx="8871336" cy="1505110"/>
          </a:xfrm>
        </p:spPr>
        <p:txBody>
          <a:bodyPr>
            <a:normAutofit/>
          </a:bodyPr>
          <a:lstStyle/>
          <a:p>
            <a:pPr algn="just"/>
            <a:r>
              <a:rPr lang="en-US" altLang="fr-FR" sz="1800" b="1" dirty="0"/>
              <a:t>Decision - Compatible aid exempted from notification (safe </a:t>
            </a:r>
            <a:r>
              <a:rPr lang="en-US" altLang="fr-FR" sz="1800" b="1" dirty="0" err="1"/>
              <a:t>harbour</a:t>
            </a:r>
            <a:r>
              <a:rPr lang="en-US" altLang="fr-FR" sz="1800" b="1" dirty="0"/>
              <a:t>) - Commission Decision of 20 December 2011 on the application of Article 106(2) of the Treaty on the Functioning of the European Union to State </a:t>
            </a:r>
            <a:r>
              <a:rPr lang="en-US" altLang="fr-FR" sz="1800" dirty="0"/>
              <a:t>aid in the form of public service compensation granted to certain undertakings entrusted with the operation of services of general economic interest (notified under document C(2011) 9380</a:t>
            </a:r>
          </a:p>
        </p:txBody>
      </p:sp>
      <p:sp>
        <p:nvSpPr>
          <p:cNvPr id="3" name="Content Placeholder 2"/>
          <p:cNvSpPr>
            <a:spLocks noGrp="1"/>
          </p:cNvSpPr>
          <p:nvPr>
            <p:ph idx="1"/>
          </p:nvPr>
        </p:nvSpPr>
        <p:spPr>
          <a:xfrm>
            <a:off x="1981200" y="2387601"/>
            <a:ext cx="8229600" cy="4137025"/>
          </a:xfrm>
        </p:spPr>
        <p:txBody>
          <a:bodyPr>
            <a:normAutofit fontScale="62500" lnSpcReduction="20000"/>
          </a:bodyPr>
          <a:lstStyle/>
          <a:p>
            <a:pPr marL="0" indent="0">
              <a:buNone/>
              <a:defRPr/>
            </a:pPr>
            <a:r>
              <a:rPr lang="en-US" b="1" dirty="0"/>
              <a:t>Scope of Application</a:t>
            </a:r>
          </a:p>
          <a:p>
            <a:pPr marL="0" indent="0">
              <a:buNone/>
              <a:defRPr/>
            </a:pPr>
            <a:r>
              <a:rPr lang="en-US" sz="1900" dirty="0"/>
              <a:t>Applicable to</a:t>
            </a:r>
            <a:r>
              <a:rPr lang="en-US" sz="2000" dirty="0"/>
              <a:t>:</a:t>
            </a:r>
          </a:p>
          <a:p>
            <a:pPr>
              <a:buClrTx/>
              <a:defRPr/>
            </a:pPr>
            <a:r>
              <a:rPr lang="en-US" sz="1700" dirty="0"/>
              <a:t>Sectors other than transport</a:t>
            </a:r>
          </a:p>
          <a:p>
            <a:pPr>
              <a:defRPr/>
            </a:pPr>
            <a:endParaRPr lang="en-US" sz="2000" dirty="0"/>
          </a:p>
          <a:p>
            <a:pPr>
              <a:defRPr/>
            </a:pPr>
            <a:endParaRPr lang="en-US" sz="2000" dirty="0"/>
          </a:p>
          <a:p>
            <a:pPr>
              <a:defRPr/>
            </a:pPr>
            <a:endParaRPr lang="en-US" sz="2000" dirty="0"/>
          </a:p>
          <a:p>
            <a:pPr>
              <a:defRPr/>
            </a:pPr>
            <a:endParaRPr lang="en-US" sz="2000" dirty="0"/>
          </a:p>
          <a:p>
            <a:pPr>
              <a:defRPr/>
            </a:pPr>
            <a:endParaRPr lang="en-US" sz="2000" dirty="0"/>
          </a:p>
          <a:p>
            <a:pPr>
              <a:defRPr/>
            </a:pPr>
            <a:endParaRPr lang="en-US" sz="2000" dirty="0"/>
          </a:p>
          <a:p>
            <a:pPr>
              <a:defRPr/>
            </a:pPr>
            <a:endParaRPr lang="en-US" sz="1800" dirty="0"/>
          </a:p>
          <a:p>
            <a:pPr>
              <a:buClrTx/>
              <a:defRPr/>
            </a:pPr>
            <a:r>
              <a:rPr lang="en-US" sz="1700" dirty="0"/>
              <a:t>Air and maritime transport</a:t>
            </a:r>
          </a:p>
          <a:p>
            <a:pPr lvl="1">
              <a:defRPr/>
            </a:pPr>
            <a:r>
              <a:rPr lang="en-US" sz="1400" dirty="0"/>
              <a:t>Airports &lt; 200.000 passengers</a:t>
            </a:r>
          </a:p>
          <a:p>
            <a:pPr lvl="1">
              <a:defRPr/>
            </a:pPr>
            <a:r>
              <a:rPr lang="en-US" sz="1400" dirty="0"/>
              <a:t>Ports &lt; 300.000 passengers</a:t>
            </a:r>
          </a:p>
          <a:p>
            <a:pPr lvl="1">
              <a:defRPr/>
            </a:pPr>
            <a:r>
              <a:rPr lang="en-US" sz="1400" dirty="0"/>
              <a:t>Air and maritime links to islands &lt; 300.000 passengers</a:t>
            </a:r>
          </a:p>
          <a:p>
            <a:pPr marL="0" indent="0">
              <a:buNone/>
              <a:defRPr/>
            </a:pPr>
            <a:endParaRPr lang="en-US" sz="1900" dirty="0">
              <a:solidFill>
                <a:prstClr val="black"/>
              </a:solidFill>
            </a:endParaRPr>
          </a:p>
          <a:p>
            <a:pPr marL="0" indent="0">
              <a:buNone/>
              <a:defRPr/>
            </a:pPr>
            <a:r>
              <a:rPr lang="en-US" sz="1900" dirty="0">
                <a:solidFill>
                  <a:prstClr val="black"/>
                </a:solidFill>
              </a:rPr>
              <a:t>Applicable under the condition that the entrustment act less than 10 years except if a significant investment is required.</a:t>
            </a:r>
          </a:p>
        </p:txBody>
      </p:sp>
      <p:graphicFrame>
        <p:nvGraphicFramePr>
          <p:cNvPr id="4" name="Diagram 3"/>
          <p:cNvGraphicFramePr/>
          <p:nvPr/>
        </p:nvGraphicFramePr>
        <p:xfrm>
          <a:off x="3048000" y="3196386"/>
          <a:ext cx="3733800" cy="1803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Straight Connector 5"/>
          <p:cNvCxnSpPr/>
          <p:nvPr/>
        </p:nvCxnSpPr>
        <p:spPr>
          <a:xfrm>
            <a:off x="5795963" y="4241800"/>
            <a:ext cx="381000" cy="0"/>
          </a:xfrm>
          <a:prstGeom prst="line">
            <a:avLst/>
          </a:prstGeom>
        </p:spPr>
        <p:style>
          <a:lnRef idx="3">
            <a:schemeClr val="accent1"/>
          </a:lnRef>
          <a:fillRef idx="0">
            <a:schemeClr val="accent1"/>
          </a:fillRef>
          <a:effectRef idx="2">
            <a:schemeClr val="accent1"/>
          </a:effectRef>
          <a:fontRef idx="minor">
            <a:schemeClr val="tx1"/>
          </a:fontRef>
        </p:style>
      </p:cxnSp>
      <p:sp>
        <p:nvSpPr>
          <p:cNvPr id="16390" name="TextBox 15"/>
          <p:cNvSpPr txBox="1">
            <a:spLocks noChangeArrowheads="1"/>
          </p:cNvSpPr>
          <p:nvPr/>
        </p:nvSpPr>
        <p:spPr bwMode="auto">
          <a:xfrm>
            <a:off x="6915150" y="3441701"/>
            <a:ext cx="3581400"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1400" dirty="0">
                <a:latin typeface="+mj-lt"/>
              </a:rPr>
              <a:t>What does it mean? “meeting social needs as regards health and long term care, childcare, access  to and reintegration into the </a:t>
            </a:r>
            <a:r>
              <a:rPr lang="en-US" sz="1400" dirty="0" err="1">
                <a:latin typeface="+mj-lt"/>
              </a:rPr>
              <a:t>labour</a:t>
            </a:r>
            <a:r>
              <a:rPr lang="en-US" sz="1400" dirty="0">
                <a:latin typeface="+mj-lt"/>
              </a:rPr>
              <a:t> market, social housing and the care and social inclusion of  vulnerable groups”</a:t>
            </a:r>
          </a:p>
        </p:txBody>
      </p:sp>
      <p:grpSp>
        <p:nvGrpSpPr>
          <p:cNvPr id="16391" name="Group 6"/>
          <p:cNvGrpSpPr>
            <a:grpSpLocks/>
          </p:cNvGrpSpPr>
          <p:nvPr/>
        </p:nvGrpSpPr>
        <p:grpSpPr bwMode="auto">
          <a:xfrm>
            <a:off x="5370514" y="3889376"/>
            <a:ext cx="1500187" cy="504825"/>
            <a:chOff x="3905022" y="3802142"/>
            <a:chExt cx="1500190" cy="504906"/>
          </a:xfrm>
        </p:grpSpPr>
        <p:cxnSp>
          <p:nvCxnSpPr>
            <p:cNvPr id="9" name="Straight Connector 8"/>
            <p:cNvCxnSpPr/>
            <p:nvPr/>
          </p:nvCxnSpPr>
          <p:spPr>
            <a:xfrm>
              <a:off x="3905022" y="4307048"/>
              <a:ext cx="566738"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19" name="Elbow Connector 18"/>
            <p:cNvCxnSpPr/>
            <p:nvPr/>
          </p:nvCxnSpPr>
          <p:spPr>
            <a:xfrm flipV="1">
              <a:off x="4471760" y="3802142"/>
              <a:ext cx="933452" cy="503319"/>
            </a:xfrm>
            <a:prstGeom prst="bentConnector3">
              <a:avLst/>
            </a:prstGeom>
            <a:ln>
              <a:tailEnd type="arrow"/>
            </a:ln>
          </p:spPr>
          <p:style>
            <a:lnRef idx="3">
              <a:schemeClr val="accent1"/>
            </a:lnRef>
            <a:fillRef idx="0">
              <a:schemeClr val="accent1"/>
            </a:fillRef>
            <a:effectRef idx="2">
              <a:schemeClr val="accent1"/>
            </a:effectRef>
            <a:fontRef idx="minor">
              <a:schemeClr val="tx1"/>
            </a:fontRef>
          </p:style>
        </p:cxnSp>
      </p:grpSp>
    </p:spTree>
    <p:extLst>
      <p:ext uri="{BB962C8B-B14F-4D97-AF65-F5344CB8AC3E}">
        <p14:creationId xmlns:p14="http://schemas.microsoft.com/office/powerpoint/2010/main" val="8889940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70330"/>
            <a:ext cx="10515600" cy="806824"/>
          </a:xfrm>
        </p:spPr>
        <p:txBody>
          <a:bodyPr>
            <a:normAutofit/>
          </a:bodyPr>
          <a:lstStyle/>
          <a:p>
            <a:pPr algn="ctr"/>
            <a:r>
              <a:rPr lang="fr-FR" sz="3000" dirty="0"/>
              <a:t>II – C </a:t>
            </a:r>
            <a:r>
              <a:rPr lang="fr-FR" sz="3000" b="1" i="1" dirty="0"/>
              <a:t>De </a:t>
            </a:r>
            <a:r>
              <a:rPr lang="fr-FR" sz="3000" b="1" i="1" dirty="0" err="1"/>
              <a:t>Minimis</a:t>
            </a:r>
            <a:r>
              <a:rPr lang="fr-FR" sz="3000" b="1" i="1" dirty="0"/>
              <a:t> </a:t>
            </a:r>
            <a:r>
              <a:rPr lang="fr-FR" sz="3000" b="1" i="1" dirty="0" err="1"/>
              <a:t>aid</a:t>
            </a:r>
            <a:endParaRPr lang="fr-FR" sz="3000" b="1" i="1" dirty="0"/>
          </a:p>
        </p:txBody>
      </p:sp>
      <p:sp>
        <p:nvSpPr>
          <p:cNvPr id="3" name="Espace réservé du contenu 2"/>
          <p:cNvSpPr>
            <a:spLocks noGrp="1"/>
          </p:cNvSpPr>
          <p:nvPr>
            <p:ph idx="1"/>
          </p:nvPr>
        </p:nvSpPr>
        <p:spPr>
          <a:xfrm>
            <a:off x="838200" y="977154"/>
            <a:ext cx="10515600" cy="5620870"/>
          </a:xfrm>
        </p:spPr>
        <p:txBody>
          <a:bodyPr>
            <a:noAutofit/>
          </a:bodyPr>
          <a:lstStyle/>
          <a:p>
            <a:pPr marL="0" indent="0" algn="just">
              <a:buNone/>
            </a:pPr>
            <a:r>
              <a:rPr lang="en-US" sz="2100" dirty="0"/>
              <a:t>Regulation No 360/2012 sets a </a:t>
            </a:r>
            <a:r>
              <a:rPr lang="en-US" sz="2100" i="1" dirty="0"/>
              <a:t>de </a:t>
            </a:r>
            <a:r>
              <a:rPr lang="en-US" sz="2100" i="1" dirty="0" err="1"/>
              <a:t>minimis</a:t>
            </a:r>
            <a:r>
              <a:rPr lang="en-US" sz="2100" dirty="0"/>
              <a:t> ceiling for State aid granted to undertakings providing services of general economic interest. </a:t>
            </a:r>
          </a:p>
          <a:p>
            <a:pPr marL="0" indent="0" algn="just">
              <a:buNone/>
            </a:pPr>
            <a:r>
              <a:rPr lang="en-US" sz="2100" dirty="0"/>
              <a:t>Aid granted to undertakings providing services of general economic interest which do not affect trade between Member States and/or distort or threaten to distort competition are exempt from the notification requirement provided that the total amount of aid granted for the provision of services of general economic interest received by the beneficiary undertaking does not exceed EUR 500,000 over any period of three fiscal years. </a:t>
            </a:r>
          </a:p>
          <a:p>
            <a:pPr marL="0" indent="0" algn="just">
              <a:buNone/>
            </a:pPr>
            <a:r>
              <a:rPr lang="en-US" sz="2100" dirty="0"/>
              <a:t>Where a Member State intends to grant de </a:t>
            </a:r>
            <a:r>
              <a:rPr lang="en-US" sz="2100" dirty="0" err="1"/>
              <a:t>minimis</a:t>
            </a:r>
            <a:r>
              <a:rPr lang="en-US" sz="2100" dirty="0"/>
              <a:t> aid to an undertaking, it must inform that undertaking in writing of:</a:t>
            </a:r>
          </a:p>
          <a:p>
            <a:pPr marL="0" indent="0" algn="just">
              <a:buNone/>
            </a:pPr>
            <a:r>
              <a:rPr lang="en-US" sz="2100" dirty="0"/>
              <a:t>- the prospective amount of the aid;</a:t>
            </a:r>
          </a:p>
          <a:p>
            <a:pPr marL="0" indent="0" algn="just">
              <a:buNone/>
            </a:pPr>
            <a:r>
              <a:rPr lang="en-US" sz="2100" dirty="0"/>
              <a:t>- the service of general economic interest in respect of which it is granted;</a:t>
            </a:r>
          </a:p>
          <a:p>
            <a:pPr marL="0" indent="0" algn="just">
              <a:buNone/>
            </a:pPr>
            <a:r>
              <a:rPr lang="en-US" sz="2100" dirty="0"/>
              <a:t>- the de </a:t>
            </a:r>
            <a:r>
              <a:rPr lang="en-US" sz="2100" dirty="0" err="1"/>
              <a:t>minimis</a:t>
            </a:r>
            <a:r>
              <a:rPr lang="en-US" sz="2100" dirty="0"/>
              <a:t> character of the aid.</a:t>
            </a:r>
          </a:p>
          <a:p>
            <a:pPr marL="0" indent="0" algn="just">
              <a:buNone/>
            </a:pPr>
            <a:r>
              <a:rPr lang="en-US" sz="2100" dirty="0"/>
              <a:t>Prior to granting the aid, the Member State also obtains a declaration from the undertaking providing the service of general economic interest, in written or electronic form, about any other de </a:t>
            </a:r>
            <a:r>
              <a:rPr lang="en-US" sz="2100" dirty="0" err="1"/>
              <a:t>minimis</a:t>
            </a:r>
            <a:r>
              <a:rPr lang="en-US" sz="2100" dirty="0"/>
              <a:t> aid received under the regulation or under other de </a:t>
            </a:r>
            <a:r>
              <a:rPr lang="en-US" sz="2100" dirty="0" err="1"/>
              <a:t>minimis</a:t>
            </a:r>
            <a:r>
              <a:rPr lang="en-US" sz="2100" dirty="0"/>
              <a:t> regulations during the previous two fiscal years and the current fiscal year in order to ensure that the total amount of de </a:t>
            </a:r>
            <a:r>
              <a:rPr lang="en-US" sz="2100" dirty="0" err="1"/>
              <a:t>minimis</a:t>
            </a:r>
            <a:r>
              <a:rPr lang="en-US" sz="2100" dirty="0"/>
              <a:t> aid granted to the same undertaking does not exceed the EUR 500,000 ceiling.</a:t>
            </a:r>
            <a:endParaRPr lang="fr-FR" sz="2100" dirty="0"/>
          </a:p>
        </p:txBody>
      </p:sp>
    </p:spTree>
    <p:extLst>
      <p:ext uri="{BB962C8B-B14F-4D97-AF65-F5344CB8AC3E}">
        <p14:creationId xmlns:p14="http://schemas.microsoft.com/office/powerpoint/2010/main" val="7735822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70330"/>
            <a:ext cx="10515600" cy="806824"/>
          </a:xfrm>
        </p:spPr>
        <p:txBody>
          <a:bodyPr>
            <a:normAutofit/>
          </a:bodyPr>
          <a:lstStyle/>
          <a:p>
            <a:pPr algn="ctr"/>
            <a:r>
              <a:rPr lang="fr-FR" sz="3000" b="1" dirty="0" smtClean="0">
                <a:solidFill>
                  <a:schemeClr val="accent1"/>
                </a:solidFill>
              </a:rPr>
              <a:t>Section 3 – Exemptions </a:t>
            </a:r>
            <a:r>
              <a:rPr lang="fr-FR" sz="3000" b="1" dirty="0" err="1" smtClean="0">
                <a:solidFill>
                  <a:schemeClr val="accent1"/>
                </a:solidFill>
              </a:rPr>
              <a:t>mechanisms</a:t>
            </a:r>
            <a:r>
              <a:rPr lang="fr-FR" sz="3000" b="1" dirty="0" smtClean="0">
                <a:solidFill>
                  <a:schemeClr val="accent1"/>
                </a:solidFill>
              </a:rPr>
              <a:t> / justifications </a:t>
            </a:r>
            <a:r>
              <a:rPr lang="fr-FR" sz="3000" b="1" dirty="0">
                <a:solidFill>
                  <a:schemeClr val="accent1"/>
                </a:solidFill>
              </a:rPr>
              <a:t>/ compatible </a:t>
            </a:r>
            <a:r>
              <a:rPr lang="fr-FR" sz="3000" b="1" dirty="0" err="1">
                <a:solidFill>
                  <a:schemeClr val="accent1"/>
                </a:solidFill>
              </a:rPr>
              <a:t>aids</a:t>
            </a:r>
            <a:endParaRPr lang="fr-FR" sz="3000" b="1" i="1" dirty="0">
              <a:solidFill>
                <a:schemeClr val="accent1"/>
              </a:solidFill>
            </a:endParaRPr>
          </a:p>
        </p:txBody>
      </p:sp>
      <p:sp>
        <p:nvSpPr>
          <p:cNvPr id="3" name="Espace réservé du contenu 2"/>
          <p:cNvSpPr>
            <a:spLocks noGrp="1"/>
          </p:cNvSpPr>
          <p:nvPr>
            <p:ph idx="1"/>
          </p:nvPr>
        </p:nvSpPr>
        <p:spPr>
          <a:xfrm>
            <a:off x="838200" y="977154"/>
            <a:ext cx="10515600" cy="5620870"/>
          </a:xfrm>
        </p:spPr>
        <p:txBody>
          <a:bodyPr>
            <a:noAutofit/>
          </a:bodyPr>
          <a:lstStyle/>
          <a:p>
            <a:pPr marL="0" indent="0" algn="just">
              <a:buNone/>
            </a:pPr>
            <a:r>
              <a:rPr lang="en-US" sz="2000" dirty="0"/>
              <a:t>The general principle of prohibition laid down in Article 107(1) TFEU includes exemptions which will make it possible to find that </a:t>
            </a:r>
            <a:r>
              <a:rPr lang="en-US" sz="2000" b="1" dirty="0"/>
              <a:t>certain State aid are compatible with the internal market</a:t>
            </a:r>
            <a:r>
              <a:rPr lang="en-US" sz="2000" dirty="0"/>
              <a:t>. Article 107(2) defines three categories of aid which are compatible ipso jure: </a:t>
            </a:r>
          </a:p>
          <a:p>
            <a:pPr algn="just">
              <a:buFontTx/>
              <a:buChar char="-"/>
            </a:pPr>
            <a:r>
              <a:rPr lang="en-US" sz="2000" dirty="0"/>
              <a:t>aid having a social character</a:t>
            </a:r>
          </a:p>
          <a:p>
            <a:pPr algn="just">
              <a:buFontTx/>
              <a:buChar char="-"/>
            </a:pPr>
            <a:r>
              <a:rPr lang="en-US" sz="2000" dirty="0"/>
              <a:t>aid to make good the damages caused by natural disasters or exceptional occurrences</a:t>
            </a:r>
          </a:p>
          <a:p>
            <a:pPr algn="just">
              <a:buFontTx/>
              <a:buChar char="-"/>
            </a:pPr>
            <a:r>
              <a:rPr lang="en-US" sz="2000" dirty="0"/>
              <a:t>aid granted to the economy of certain areas of the Federal Republic of Germany affected by the division of Germany. </a:t>
            </a:r>
          </a:p>
          <a:p>
            <a:pPr marL="0" indent="0" algn="just">
              <a:buNone/>
            </a:pPr>
            <a:r>
              <a:rPr lang="en-US" sz="2000" dirty="0"/>
              <a:t>The Commission may have to supervise such aid but its supervision is limited to check whether it meets the legal definition. In effect, such aid is interpreted narrowly and the Commission must authorize it where the conditions of granting are met.</a:t>
            </a:r>
          </a:p>
          <a:p>
            <a:pPr marL="0" indent="0" algn="just">
              <a:buNone/>
            </a:pPr>
            <a:r>
              <a:rPr lang="en-US" sz="2000" dirty="0"/>
              <a:t> Article 107(3) lists aid that might be subject to facultative exemptions left to the Commission’s discretion: </a:t>
            </a:r>
          </a:p>
          <a:p>
            <a:pPr algn="just">
              <a:buFontTx/>
              <a:buChar char="-"/>
            </a:pPr>
            <a:r>
              <a:rPr lang="en-US" sz="2000" dirty="0"/>
              <a:t>aid with a regional purpose, </a:t>
            </a:r>
          </a:p>
          <a:p>
            <a:pPr algn="just">
              <a:buFontTx/>
              <a:buChar char="-"/>
            </a:pPr>
            <a:r>
              <a:rPr lang="en-US" sz="2000" dirty="0"/>
              <a:t>aid to promote the execution of an important project of common European interest or to remedy a serious disturbance in the economy of a Member State</a:t>
            </a:r>
          </a:p>
          <a:p>
            <a:pPr marL="0" indent="0" algn="just">
              <a:buNone/>
            </a:pPr>
            <a:r>
              <a:rPr lang="en-US" sz="2000" dirty="0"/>
              <a:t>- aid to facilitate the development of certain economic activities or of certain economic regions, - aid to promote culture and heritage conservation.</a:t>
            </a:r>
            <a:endParaRPr lang="fr-FR" sz="2000" dirty="0"/>
          </a:p>
        </p:txBody>
      </p:sp>
    </p:spTree>
    <p:extLst>
      <p:ext uri="{BB962C8B-B14F-4D97-AF65-F5344CB8AC3E}">
        <p14:creationId xmlns:p14="http://schemas.microsoft.com/office/powerpoint/2010/main" val="3946818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t>EU </a:t>
            </a:r>
            <a:r>
              <a:rPr lang="fr-FR" b="1" dirty="0" err="1"/>
              <a:t>Competition</a:t>
            </a:r>
            <a:r>
              <a:rPr lang="fr-FR" b="1" dirty="0"/>
              <a:t> Law and State </a:t>
            </a:r>
            <a:r>
              <a:rPr lang="fr-FR" b="1" dirty="0" err="1"/>
              <a:t>aid</a:t>
            </a:r>
            <a:r>
              <a:rPr lang="fr-FR" b="1" dirty="0"/>
              <a:t> </a:t>
            </a:r>
          </a:p>
        </p:txBody>
      </p:sp>
      <p:sp>
        <p:nvSpPr>
          <p:cNvPr id="3" name="Espace réservé du contenu 2"/>
          <p:cNvSpPr>
            <a:spLocks noGrp="1"/>
          </p:cNvSpPr>
          <p:nvPr>
            <p:ph idx="1"/>
          </p:nvPr>
        </p:nvSpPr>
        <p:spPr/>
        <p:txBody>
          <a:bodyPr>
            <a:normAutofit fontScale="85000" lnSpcReduction="20000"/>
          </a:bodyPr>
          <a:lstStyle/>
          <a:p>
            <a:pPr marL="0" indent="0">
              <a:buNone/>
            </a:pPr>
            <a:r>
              <a:rPr lang="en-US" sz="2400" b="1" dirty="0"/>
              <a:t>Legal ground : Article 107 (ex Article 87 TEC)</a:t>
            </a:r>
          </a:p>
          <a:p>
            <a:pPr marL="0" indent="0">
              <a:buNone/>
            </a:pPr>
            <a:r>
              <a:rPr lang="en-US" sz="2400" dirty="0"/>
              <a:t>Save as otherwise provided in the Treaties, any aid granted by a Member State or through State resources in any form whatsoever which distorts or threatens to distort competition by </a:t>
            </a:r>
            <a:r>
              <a:rPr lang="en-US" sz="2400" dirty="0" err="1"/>
              <a:t>favouring</a:t>
            </a:r>
            <a:r>
              <a:rPr lang="en-US" sz="2400" dirty="0"/>
              <a:t> certain undertakings or the production of certain goods shall, in so far as it affects trade between Member States, be incompatible with the internal market.</a:t>
            </a:r>
          </a:p>
          <a:p>
            <a:pPr marL="0" indent="0">
              <a:buNone/>
            </a:pPr>
            <a:r>
              <a:rPr lang="en-US" sz="2600" dirty="0"/>
              <a:t>Example, </a:t>
            </a:r>
            <a:r>
              <a:rPr lang="en-US" sz="2600" b="1" dirty="0"/>
              <a:t>case Sea France</a:t>
            </a:r>
            <a:r>
              <a:rPr lang="en-US" sz="2600" dirty="0"/>
              <a:t>, pt. 30</a:t>
            </a:r>
          </a:p>
          <a:p>
            <a:pPr marL="0" indent="0">
              <a:buNone/>
            </a:pPr>
            <a:r>
              <a:rPr lang="en-US" sz="2600" dirty="0"/>
              <a:t>For a measure taken in respect of an undertaking to be classified as State aid within the meaning of Article 107(1) TFEU, four conditions must be met. First, there must be intervention by the State or through State resources. Second, the intervention must be liable to affect trade between Member States. Third, it must confer an advantage accruing exclusively to certain undertakings or certain sectors of activity. Fourth, it must distort or threaten to distort competition (see judgment of 29 September 2000 in CETM v Commission, T 55/99, ECR, EU:T:2000:223, paragraph 39 and the case-law cited; see also, to that effect, judgment of 23 March 2006 in </a:t>
            </a:r>
            <a:r>
              <a:rPr lang="en-US" sz="2600" dirty="0" err="1"/>
              <a:t>Enirisorse</a:t>
            </a:r>
            <a:r>
              <a:rPr lang="en-US" sz="2600" dirty="0"/>
              <a:t>, C 237/04, ECR, EU:C:2006:197, paragraphs 38 and 39 and the case-law cited).</a:t>
            </a:r>
          </a:p>
          <a:p>
            <a:pPr marL="0" indent="0">
              <a:buNone/>
            </a:pPr>
            <a:endParaRPr lang="fr-FR" dirty="0"/>
          </a:p>
        </p:txBody>
      </p:sp>
    </p:spTree>
    <p:extLst>
      <p:ext uri="{BB962C8B-B14F-4D97-AF65-F5344CB8AC3E}">
        <p14:creationId xmlns:p14="http://schemas.microsoft.com/office/powerpoint/2010/main" val="40893378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70330"/>
            <a:ext cx="10515600" cy="806824"/>
          </a:xfrm>
        </p:spPr>
        <p:txBody>
          <a:bodyPr>
            <a:normAutofit/>
          </a:bodyPr>
          <a:lstStyle/>
          <a:p>
            <a:pPr algn="ctr"/>
            <a:r>
              <a:rPr lang="fr-FR" sz="3000" dirty="0" smtClean="0">
                <a:solidFill>
                  <a:schemeClr val="accent1"/>
                </a:solidFill>
              </a:rPr>
              <a:t>III - exemptions</a:t>
            </a:r>
            <a:endParaRPr lang="fr-FR" sz="3000" b="1" i="1" dirty="0">
              <a:solidFill>
                <a:schemeClr val="accent1"/>
              </a:solidFill>
            </a:endParaRPr>
          </a:p>
        </p:txBody>
      </p:sp>
      <p:sp>
        <p:nvSpPr>
          <p:cNvPr id="3" name="Espace réservé du contenu 2"/>
          <p:cNvSpPr>
            <a:spLocks noGrp="1"/>
          </p:cNvSpPr>
          <p:nvPr>
            <p:ph idx="1"/>
          </p:nvPr>
        </p:nvSpPr>
        <p:spPr>
          <a:xfrm>
            <a:off x="838200" y="977154"/>
            <a:ext cx="10515600" cy="5175071"/>
          </a:xfrm>
        </p:spPr>
        <p:txBody>
          <a:bodyPr>
            <a:noAutofit/>
          </a:bodyPr>
          <a:lstStyle/>
          <a:p>
            <a:pPr algn="just">
              <a:buFont typeface="Wingdings" panose="05000000000000000000" pitchFamily="2" charset="2"/>
              <a:buChar char="è"/>
            </a:pPr>
            <a:r>
              <a:rPr lang="fr-FR" sz="2000" dirty="0"/>
              <a:t>Distinction </a:t>
            </a:r>
            <a:r>
              <a:rPr lang="fr-FR" sz="2000" dirty="0" err="1"/>
              <a:t>between</a:t>
            </a:r>
            <a:r>
              <a:rPr lang="fr-FR" sz="2000" dirty="0"/>
              <a:t> « block exemption » and « </a:t>
            </a:r>
            <a:r>
              <a:rPr lang="fr-FR" sz="2000" dirty="0" err="1"/>
              <a:t>individual</a:t>
            </a:r>
            <a:r>
              <a:rPr lang="fr-FR" sz="2000" dirty="0"/>
              <a:t> exemption »: </a:t>
            </a:r>
          </a:p>
          <a:p>
            <a:pPr lvl="1" algn="just">
              <a:buFont typeface="Wingdings" panose="05000000000000000000" pitchFamily="2" charset="2"/>
              <a:buChar char="è"/>
            </a:pPr>
            <a:r>
              <a:rPr lang="fr-FR" sz="1600" b="1" dirty="0"/>
              <a:t>Block exemption: </a:t>
            </a:r>
            <a:r>
              <a:rPr lang="en-US" sz="1600" b="1" dirty="0"/>
              <a:t>Commission Regulation (EU) N°651/2014 of 17 June 2014 declaring certain categories of aid compatible with the internal market in application of Articles 107 and 108 of the Treaty </a:t>
            </a:r>
            <a:endParaRPr lang="fr-FR" sz="1600" b="1" dirty="0"/>
          </a:p>
          <a:p>
            <a:pPr marL="457200" lvl="1" indent="0" algn="just">
              <a:buNone/>
            </a:pPr>
            <a:r>
              <a:rPr lang="en-US" sz="1600" b="1" dirty="0"/>
              <a:t>The block exemption regulation frees categories of state aid, deemed to bring benefits to society that outweigh the possible distortions of competition in the Single Market triggered by the public funding, from the requirement of prior notification to the Commission. </a:t>
            </a:r>
            <a:r>
              <a:rPr lang="en-US" sz="1600" dirty="0"/>
              <a:t>Consequently, Member States may implement measures which fulfil the conditions of the Regulation without prior Commission scrutiny.</a:t>
            </a:r>
          </a:p>
          <a:p>
            <a:pPr marL="457200" lvl="1" indent="0" algn="just">
              <a:buNone/>
            </a:pPr>
            <a:r>
              <a:rPr lang="en-US" sz="1600" dirty="0"/>
              <a:t>The criteria of the GBER determine, in particular, eligible beneficiaries, maximum aid intensities (i.e. the maximum proportion of the eligible costs of a project that can benefit from state aid) and eligible expenses. These criteria are derived from the Commission's market experience and decision making practice, especially from the application of state aid frameworks and guidelines, such as the guidelines on regional aid, on energy and environmental protection, on risk finance or the Framework on R&amp;D&amp;I. Based on the Commission's experience, the state aid measures that meet these conditions can be considered unproblematic and therefore do not require prior notification. </a:t>
            </a:r>
          </a:p>
          <a:p>
            <a:pPr marL="457200" lvl="1" indent="0" algn="just">
              <a:buNone/>
            </a:pPr>
            <a:r>
              <a:rPr lang="en-US" sz="1600" dirty="0"/>
              <a:t>The GBER conditions must be as straightforward as possible because the text will be applied directly by numerous national administrations in all Member States including, in case of litigation, national judges.</a:t>
            </a:r>
          </a:p>
          <a:p>
            <a:pPr marL="457200" lvl="1" indent="0" algn="just">
              <a:buNone/>
            </a:pPr>
            <a:r>
              <a:rPr lang="en-US" sz="1600" dirty="0"/>
              <a:t>The fact that a state aid measure is not covered by the GBER does not imply that it is incompatible with EU state aid rules; it merely means that the measure needs to be notified to the Commission, who will then assess whether it is in line with common EU rules that allow to grant aid that furthers objectives of common interest without unduly distorting competition in the Single Market. </a:t>
            </a:r>
          </a:p>
          <a:p>
            <a:pPr marL="457200" lvl="1" indent="0" algn="just">
              <a:buNone/>
            </a:pPr>
            <a:r>
              <a:rPr lang="en-US" sz="1600" dirty="0"/>
              <a:t>Specific rules for ports and airports</a:t>
            </a:r>
            <a:endParaRPr lang="fr-FR" sz="1600" dirty="0"/>
          </a:p>
        </p:txBody>
      </p:sp>
    </p:spTree>
    <p:extLst>
      <p:ext uri="{BB962C8B-B14F-4D97-AF65-F5344CB8AC3E}">
        <p14:creationId xmlns:p14="http://schemas.microsoft.com/office/powerpoint/2010/main" val="19758744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484F9AD-FEFE-4599-A1C5-BC0E9CA192E3}"/>
              </a:ext>
            </a:extLst>
          </p:cNvPr>
          <p:cNvSpPr>
            <a:spLocks noGrp="1"/>
          </p:cNvSpPr>
          <p:nvPr>
            <p:ph type="title"/>
          </p:nvPr>
        </p:nvSpPr>
        <p:spPr>
          <a:xfrm>
            <a:off x="838200" y="365125"/>
            <a:ext cx="10515600" cy="1374897"/>
          </a:xfrm>
        </p:spPr>
        <p:txBody>
          <a:bodyPr>
            <a:normAutofit fontScale="90000"/>
          </a:bodyPr>
          <a:lstStyle/>
          <a:p>
            <a:pPr marL="228600" lvl="0" indent="-228600">
              <a:spcBef>
                <a:spcPts val="1000"/>
              </a:spcBef>
            </a:pPr>
            <a:r>
              <a:rPr lang="fr-FR" sz="2000" dirty="0">
                <a:solidFill>
                  <a:prstClr val="black"/>
                </a:solidFill>
                <a:latin typeface="Calibri" panose="020F0502020204030204"/>
                <a:ea typeface="+mn-ea"/>
                <a:cs typeface="+mn-cs"/>
              </a:rPr>
              <a:t/>
            </a:r>
            <a:br>
              <a:rPr lang="fr-FR" sz="2000" dirty="0">
                <a:solidFill>
                  <a:prstClr val="black"/>
                </a:solidFill>
                <a:latin typeface="Calibri" panose="020F0502020204030204"/>
                <a:ea typeface="+mn-ea"/>
                <a:cs typeface="+mn-cs"/>
              </a:rPr>
            </a:br>
            <a:r>
              <a:rPr lang="fr-FR" sz="1800" dirty="0">
                <a:solidFill>
                  <a:prstClr val="black"/>
                </a:solidFill>
                <a:latin typeface="Calibri" panose="020F0502020204030204"/>
                <a:ea typeface="+mn-ea"/>
                <a:cs typeface="+mn-cs"/>
              </a:rPr>
              <a:t>Distinction </a:t>
            </a:r>
            <a:r>
              <a:rPr lang="fr-FR" sz="1800" dirty="0" err="1">
                <a:solidFill>
                  <a:prstClr val="black"/>
                </a:solidFill>
                <a:latin typeface="Calibri" panose="020F0502020204030204"/>
                <a:ea typeface="+mn-ea"/>
                <a:cs typeface="+mn-cs"/>
              </a:rPr>
              <a:t>between</a:t>
            </a:r>
            <a:r>
              <a:rPr lang="fr-FR" sz="1800" dirty="0">
                <a:solidFill>
                  <a:prstClr val="black"/>
                </a:solidFill>
                <a:latin typeface="Calibri" panose="020F0502020204030204"/>
                <a:ea typeface="+mn-ea"/>
                <a:cs typeface="+mn-cs"/>
              </a:rPr>
              <a:t> « block exemption » and « </a:t>
            </a:r>
            <a:r>
              <a:rPr lang="fr-FR" sz="1800" dirty="0" err="1">
                <a:solidFill>
                  <a:prstClr val="black"/>
                </a:solidFill>
                <a:latin typeface="Calibri" panose="020F0502020204030204"/>
                <a:ea typeface="+mn-ea"/>
                <a:cs typeface="+mn-cs"/>
              </a:rPr>
              <a:t>individual</a:t>
            </a:r>
            <a:r>
              <a:rPr lang="fr-FR" sz="1800" dirty="0">
                <a:solidFill>
                  <a:prstClr val="black"/>
                </a:solidFill>
                <a:latin typeface="Calibri" panose="020F0502020204030204"/>
                <a:ea typeface="+mn-ea"/>
                <a:cs typeface="+mn-cs"/>
              </a:rPr>
              <a:t> exemption »: </a:t>
            </a:r>
            <a:br>
              <a:rPr lang="fr-FR" sz="1800" dirty="0">
                <a:solidFill>
                  <a:prstClr val="black"/>
                </a:solidFill>
                <a:latin typeface="Calibri" panose="020F0502020204030204"/>
                <a:ea typeface="+mn-ea"/>
                <a:cs typeface="+mn-cs"/>
              </a:rPr>
            </a:br>
            <a:r>
              <a:rPr lang="fr-FR" sz="1800" dirty="0">
                <a:solidFill>
                  <a:prstClr val="black"/>
                </a:solidFill>
                <a:latin typeface="Calibri" panose="020F0502020204030204"/>
                <a:ea typeface="+mn-ea"/>
                <a:cs typeface="+mn-cs"/>
              </a:rPr>
              <a:t/>
            </a:r>
            <a:br>
              <a:rPr lang="fr-FR" sz="1800" dirty="0">
                <a:solidFill>
                  <a:prstClr val="black"/>
                </a:solidFill>
                <a:latin typeface="Calibri" panose="020F0502020204030204"/>
                <a:ea typeface="+mn-ea"/>
                <a:cs typeface="+mn-cs"/>
              </a:rPr>
            </a:br>
            <a:r>
              <a:rPr lang="fr-FR" sz="1800" b="1" dirty="0">
                <a:solidFill>
                  <a:prstClr val="black"/>
                </a:solidFill>
                <a:latin typeface="Calibri" panose="020F0502020204030204"/>
                <a:ea typeface="+mn-ea"/>
                <a:cs typeface="+mn-cs"/>
              </a:rPr>
              <a:t>Block exemption: </a:t>
            </a:r>
            <a:r>
              <a:rPr lang="en-US" sz="1800" b="1" dirty="0">
                <a:solidFill>
                  <a:prstClr val="black"/>
                </a:solidFill>
                <a:latin typeface="Calibri" panose="020F0502020204030204"/>
                <a:ea typeface="+mn-ea"/>
                <a:cs typeface="+mn-cs"/>
              </a:rPr>
              <a:t>Commission Regulation (EU) N°651/2014 of 17 June 2014 declaring certain categories of aid compatible with the internal market in application of Articles 107 and 108 of the Treaty </a:t>
            </a:r>
            <a:r>
              <a:rPr lang="fr-FR" sz="1600" b="1" dirty="0">
                <a:solidFill>
                  <a:prstClr val="black"/>
                </a:solidFill>
                <a:latin typeface="Calibri" panose="020F0502020204030204"/>
                <a:ea typeface="+mn-ea"/>
                <a:cs typeface="+mn-cs"/>
              </a:rPr>
              <a:t/>
            </a:r>
            <a:br>
              <a:rPr lang="fr-FR" sz="1600" b="1" dirty="0">
                <a:solidFill>
                  <a:prstClr val="black"/>
                </a:solidFill>
                <a:latin typeface="Calibri" panose="020F0502020204030204"/>
                <a:ea typeface="+mn-ea"/>
                <a:cs typeface="+mn-cs"/>
              </a:rPr>
            </a:br>
            <a:endParaRPr lang="fr-FR" dirty="0"/>
          </a:p>
        </p:txBody>
      </p:sp>
      <p:sp>
        <p:nvSpPr>
          <p:cNvPr id="3" name="Espace réservé du contenu 2">
            <a:extLst>
              <a:ext uri="{FF2B5EF4-FFF2-40B4-BE49-F238E27FC236}">
                <a16:creationId xmlns:a16="http://schemas.microsoft.com/office/drawing/2014/main" id="{79C9A2BE-2207-4B28-8A16-F63F699A41B4}"/>
              </a:ext>
            </a:extLst>
          </p:cNvPr>
          <p:cNvSpPr>
            <a:spLocks noGrp="1"/>
          </p:cNvSpPr>
          <p:nvPr>
            <p:ph idx="1"/>
          </p:nvPr>
        </p:nvSpPr>
        <p:spPr>
          <a:xfrm>
            <a:off x="838200" y="1669002"/>
            <a:ext cx="10515600" cy="4507961"/>
          </a:xfrm>
        </p:spPr>
        <p:txBody>
          <a:bodyPr/>
          <a:lstStyle/>
          <a:p>
            <a:pPr marL="0" indent="0">
              <a:buNone/>
            </a:pPr>
            <a:r>
              <a:rPr lang="en-US" dirty="0"/>
              <a:t>The revision of the GBER:</a:t>
            </a:r>
          </a:p>
          <a:p>
            <a:pPr marL="0" indent="0">
              <a:buNone/>
            </a:pPr>
            <a:r>
              <a:rPr lang="en-US" dirty="0"/>
              <a:t>- Significantly extends the possibilities for Member States to grant "good aid" to companies without prior Commission scrutiny;</a:t>
            </a:r>
          </a:p>
          <a:p>
            <a:pPr marL="0" indent="0">
              <a:buNone/>
            </a:pPr>
            <a:r>
              <a:rPr lang="en-US" dirty="0"/>
              <a:t>- Simplifies the award of state aid and reduces the duration of processes for aid beneficiaries;</a:t>
            </a:r>
          </a:p>
          <a:p>
            <a:pPr>
              <a:buFontTx/>
              <a:buChar char="-"/>
            </a:pPr>
            <a:r>
              <a:rPr lang="en-US" dirty="0"/>
              <a:t>Introduces ex-post requirements for Member States such as the requirement to evaluate large aid schemes and introduce more transparency on aid measures.</a:t>
            </a:r>
          </a:p>
          <a:p>
            <a:pPr marL="0" indent="0">
              <a:buNone/>
            </a:pPr>
            <a:r>
              <a:rPr lang="en-US" dirty="0"/>
              <a:t>- Specific rules for ports and </a:t>
            </a:r>
            <a:r>
              <a:rPr lang="en-US" dirty="0" err="1"/>
              <a:t>aiports</a:t>
            </a:r>
            <a:endParaRPr lang="fr-FR" dirty="0"/>
          </a:p>
        </p:txBody>
      </p:sp>
    </p:spTree>
    <p:extLst>
      <p:ext uri="{BB962C8B-B14F-4D97-AF65-F5344CB8AC3E}">
        <p14:creationId xmlns:p14="http://schemas.microsoft.com/office/powerpoint/2010/main" val="28009338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484F9AD-FEFE-4599-A1C5-BC0E9CA192E3}"/>
              </a:ext>
            </a:extLst>
          </p:cNvPr>
          <p:cNvSpPr>
            <a:spLocks noGrp="1"/>
          </p:cNvSpPr>
          <p:nvPr>
            <p:ph type="title"/>
          </p:nvPr>
        </p:nvSpPr>
        <p:spPr>
          <a:xfrm>
            <a:off x="838200" y="365126"/>
            <a:ext cx="10515600" cy="1002036"/>
          </a:xfrm>
        </p:spPr>
        <p:txBody>
          <a:bodyPr>
            <a:normAutofit fontScale="90000"/>
          </a:bodyPr>
          <a:lstStyle/>
          <a:p>
            <a:pPr marL="228600" lvl="0" indent="-228600">
              <a:spcBef>
                <a:spcPts val="1000"/>
              </a:spcBef>
            </a:pPr>
            <a:r>
              <a:rPr lang="fr-FR" sz="2000" dirty="0">
                <a:solidFill>
                  <a:prstClr val="black"/>
                </a:solidFill>
                <a:latin typeface="Calibri" panose="020F0502020204030204"/>
                <a:ea typeface="+mn-ea"/>
                <a:cs typeface="+mn-cs"/>
              </a:rPr>
              <a:t/>
            </a:r>
            <a:br>
              <a:rPr lang="fr-FR" sz="2000" dirty="0">
                <a:solidFill>
                  <a:prstClr val="black"/>
                </a:solidFill>
                <a:latin typeface="Calibri" panose="020F0502020204030204"/>
                <a:ea typeface="+mn-ea"/>
                <a:cs typeface="+mn-cs"/>
              </a:rPr>
            </a:br>
            <a:r>
              <a:rPr lang="fr-FR" sz="1800" dirty="0">
                <a:solidFill>
                  <a:prstClr val="black"/>
                </a:solidFill>
                <a:latin typeface="Calibri" panose="020F0502020204030204"/>
                <a:ea typeface="+mn-ea"/>
                <a:cs typeface="+mn-cs"/>
              </a:rPr>
              <a:t>Distinction </a:t>
            </a:r>
            <a:r>
              <a:rPr lang="fr-FR" sz="1800" dirty="0" err="1">
                <a:solidFill>
                  <a:prstClr val="black"/>
                </a:solidFill>
                <a:latin typeface="Calibri" panose="020F0502020204030204"/>
                <a:ea typeface="+mn-ea"/>
                <a:cs typeface="+mn-cs"/>
              </a:rPr>
              <a:t>between</a:t>
            </a:r>
            <a:r>
              <a:rPr lang="fr-FR" sz="1800" dirty="0">
                <a:solidFill>
                  <a:prstClr val="black"/>
                </a:solidFill>
                <a:latin typeface="Calibri" panose="020F0502020204030204"/>
                <a:ea typeface="+mn-ea"/>
                <a:cs typeface="+mn-cs"/>
              </a:rPr>
              <a:t> « block exemption » and « </a:t>
            </a:r>
            <a:r>
              <a:rPr lang="fr-FR" sz="1800" dirty="0" err="1">
                <a:solidFill>
                  <a:prstClr val="black"/>
                </a:solidFill>
                <a:latin typeface="Calibri" panose="020F0502020204030204"/>
                <a:ea typeface="+mn-ea"/>
                <a:cs typeface="+mn-cs"/>
              </a:rPr>
              <a:t>individual</a:t>
            </a:r>
            <a:r>
              <a:rPr lang="fr-FR" sz="1800" dirty="0">
                <a:solidFill>
                  <a:prstClr val="black"/>
                </a:solidFill>
                <a:latin typeface="Calibri" panose="020F0502020204030204"/>
                <a:ea typeface="+mn-ea"/>
                <a:cs typeface="+mn-cs"/>
              </a:rPr>
              <a:t> exemption »: </a:t>
            </a:r>
            <a:br>
              <a:rPr lang="fr-FR" sz="1800" dirty="0">
                <a:solidFill>
                  <a:prstClr val="black"/>
                </a:solidFill>
                <a:latin typeface="Calibri" panose="020F0502020204030204"/>
                <a:ea typeface="+mn-ea"/>
                <a:cs typeface="+mn-cs"/>
              </a:rPr>
            </a:br>
            <a:r>
              <a:rPr lang="fr-FR" sz="1800" dirty="0">
                <a:solidFill>
                  <a:prstClr val="black"/>
                </a:solidFill>
                <a:latin typeface="Calibri" panose="020F0502020204030204"/>
                <a:ea typeface="+mn-ea"/>
                <a:cs typeface="+mn-cs"/>
              </a:rPr>
              <a:t/>
            </a:r>
            <a:br>
              <a:rPr lang="fr-FR" sz="1800" dirty="0">
                <a:solidFill>
                  <a:prstClr val="black"/>
                </a:solidFill>
                <a:latin typeface="Calibri" panose="020F0502020204030204"/>
                <a:ea typeface="+mn-ea"/>
                <a:cs typeface="+mn-cs"/>
              </a:rPr>
            </a:br>
            <a:r>
              <a:rPr lang="fr-FR" sz="1800" b="1" dirty="0">
                <a:solidFill>
                  <a:prstClr val="black"/>
                </a:solidFill>
                <a:latin typeface="Calibri" panose="020F0502020204030204"/>
                <a:ea typeface="+mn-ea"/>
                <a:cs typeface="+mn-cs"/>
              </a:rPr>
              <a:t>Block exemption: </a:t>
            </a:r>
            <a:r>
              <a:rPr lang="en-US" sz="1800" b="1" dirty="0">
                <a:solidFill>
                  <a:prstClr val="black"/>
                </a:solidFill>
                <a:latin typeface="Calibri" panose="020F0502020204030204"/>
                <a:ea typeface="+mn-ea"/>
                <a:cs typeface="+mn-cs"/>
              </a:rPr>
              <a:t>Commission Regulation (EU) N°651/2014 of 17 June 2014 declaring certain categories of aid compatible with the internal market in application of Articles 107 and 108 of the Treaty </a:t>
            </a:r>
            <a:r>
              <a:rPr lang="fr-FR" sz="1600" b="1" dirty="0">
                <a:solidFill>
                  <a:prstClr val="black"/>
                </a:solidFill>
                <a:latin typeface="Calibri" panose="020F0502020204030204"/>
                <a:ea typeface="+mn-ea"/>
                <a:cs typeface="+mn-cs"/>
              </a:rPr>
              <a:t/>
            </a:r>
            <a:br>
              <a:rPr lang="fr-FR" sz="1600" b="1" dirty="0">
                <a:solidFill>
                  <a:prstClr val="black"/>
                </a:solidFill>
                <a:latin typeface="Calibri" panose="020F0502020204030204"/>
                <a:ea typeface="+mn-ea"/>
                <a:cs typeface="+mn-cs"/>
              </a:rPr>
            </a:br>
            <a:endParaRPr lang="fr-FR" dirty="0"/>
          </a:p>
        </p:txBody>
      </p:sp>
      <p:sp>
        <p:nvSpPr>
          <p:cNvPr id="3" name="Espace réservé du contenu 2">
            <a:extLst>
              <a:ext uri="{FF2B5EF4-FFF2-40B4-BE49-F238E27FC236}">
                <a16:creationId xmlns:a16="http://schemas.microsoft.com/office/drawing/2014/main" id="{79C9A2BE-2207-4B28-8A16-F63F699A41B4}"/>
              </a:ext>
            </a:extLst>
          </p:cNvPr>
          <p:cNvSpPr>
            <a:spLocks noGrp="1"/>
          </p:cNvSpPr>
          <p:nvPr>
            <p:ph idx="1"/>
          </p:nvPr>
        </p:nvSpPr>
        <p:spPr>
          <a:xfrm>
            <a:off x="838200" y="1367162"/>
            <a:ext cx="10515600" cy="4809801"/>
          </a:xfrm>
        </p:spPr>
        <p:txBody>
          <a:bodyPr>
            <a:normAutofit fontScale="47500" lnSpcReduction="20000"/>
          </a:bodyPr>
          <a:lstStyle/>
          <a:p>
            <a:pPr marL="0" indent="0">
              <a:buNone/>
            </a:pPr>
            <a:r>
              <a:rPr lang="fr-FR" dirty="0"/>
              <a:t>GEBR – </a:t>
            </a:r>
            <a:r>
              <a:rPr lang="fr-FR" dirty="0" err="1"/>
              <a:t>Thresolds</a:t>
            </a:r>
            <a:r>
              <a:rPr lang="fr-FR" dirty="0"/>
              <a:t> : </a:t>
            </a:r>
          </a:p>
          <a:p>
            <a:pPr marL="0" indent="0">
              <a:buNone/>
            </a:pPr>
            <a:r>
              <a:rPr lang="en-US" dirty="0"/>
              <a:t>This Regulation shall not apply to aid which exceeds the following thresholds:</a:t>
            </a:r>
          </a:p>
          <a:p>
            <a:pPr marL="0" indent="0">
              <a:buNone/>
            </a:pPr>
            <a:r>
              <a:rPr lang="en-US" dirty="0"/>
              <a:t>(a) for regional investment aid: the ‘adjusted aid amount’ of aid, as calculated in accordance with the mechanism defined in Article 2, point 20 for an investment with eligible costs of EUR 100 million;</a:t>
            </a:r>
          </a:p>
          <a:p>
            <a:pPr marL="0" indent="0">
              <a:buNone/>
            </a:pPr>
            <a:r>
              <a:rPr lang="en-US" dirty="0"/>
              <a:t>(b) for regional urban development aid, EUR 20 million as laid down in Article 16(3);</a:t>
            </a:r>
          </a:p>
          <a:p>
            <a:pPr marL="0" indent="0">
              <a:buNone/>
            </a:pPr>
            <a:r>
              <a:rPr lang="en-US" dirty="0"/>
              <a:t>(c) for investment aid to SMEs: EUR 7,5 million per undertaking per investment project;</a:t>
            </a:r>
          </a:p>
          <a:p>
            <a:pPr marL="0" indent="0">
              <a:buNone/>
            </a:pPr>
            <a:r>
              <a:rPr lang="en-US" dirty="0"/>
              <a:t>(d) for aid for consultancy in </a:t>
            </a:r>
            <a:r>
              <a:rPr lang="en-US" dirty="0" err="1"/>
              <a:t>favour</a:t>
            </a:r>
            <a:r>
              <a:rPr lang="en-US" dirty="0"/>
              <a:t> of SMEs: EUR 2 million per undertaking, per project;</a:t>
            </a:r>
          </a:p>
          <a:p>
            <a:pPr marL="0" indent="0">
              <a:buNone/>
            </a:pPr>
            <a:r>
              <a:rPr lang="en-US" dirty="0"/>
              <a:t>(e) for aid to SMEs for participation in fairs: EUR 2 million per undertaking, per year;</a:t>
            </a:r>
          </a:p>
          <a:p>
            <a:pPr marL="0" indent="0">
              <a:buNone/>
            </a:pPr>
            <a:r>
              <a:rPr lang="en-US" dirty="0"/>
              <a:t>(f) for aid to SMEs for cooperation costs incurred by participating in European Territorial Cooperation projects: EUR 2 million per undertaking, per project;</a:t>
            </a:r>
          </a:p>
          <a:p>
            <a:pPr marL="0" indent="0">
              <a:buNone/>
            </a:pPr>
            <a:r>
              <a:rPr lang="en-US" dirty="0"/>
              <a:t>(g) for risk finance aid: EUR 15 million per eligible undertaking as laid down in Article 21(9);</a:t>
            </a:r>
          </a:p>
          <a:p>
            <a:pPr marL="0" indent="0">
              <a:buNone/>
            </a:pPr>
            <a:r>
              <a:rPr lang="en-US" dirty="0"/>
              <a:t>(h) for aid for start-ups: the amounts laid down per undertaking in Article 22(3), (4) and (5);</a:t>
            </a:r>
          </a:p>
          <a:p>
            <a:pPr marL="0" indent="0">
              <a:buNone/>
            </a:pPr>
            <a:r>
              <a:rPr lang="en-US" dirty="0"/>
              <a:t>(</a:t>
            </a:r>
            <a:r>
              <a:rPr lang="en-US" dirty="0" err="1"/>
              <a:t>i</a:t>
            </a:r>
            <a:r>
              <a:rPr lang="en-US" dirty="0"/>
              <a:t>) for aid for research and development:</a:t>
            </a:r>
          </a:p>
          <a:p>
            <a:pPr marL="0" indent="0">
              <a:buNone/>
            </a:pPr>
            <a:r>
              <a:rPr lang="en-US" dirty="0"/>
              <a:t>(</a:t>
            </a:r>
            <a:r>
              <a:rPr lang="en-US" dirty="0" err="1"/>
              <a:t>i</a:t>
            </a:r>
            <a:r>
              <a:rPr lang="en-US" dirty="0"/>
              <a:t>) if the project is predominantly fundamental research: EUR 40 million per undertaking, per project; that is the case where more than half of the eligible costs of the project are incurred through activities which fall within the category of fundamental research;</a:t>
            </a:r>
          </a:p>
          <a:p>
            <a:pPr marL="0" indent="0">
              <a:buNone/>
            </a:pPr>
            <a:r>
              <a:rPr lang="en-US" dirty="0"/>
              <a:t>(ii) if the project is predominantly industrial research: EUR 20 million per undertaking, per project; that is the case where more than half of the eligible costs of the project are incurred through activities which fall within the category of industrial research or within the categories of industrial research and fundamental research taken together;</a:t>
            </a:r>
          </a:p>
          <a:p>
            <a:pPr marL="0" indent="0">
              <a:buNone/>
            </a:pPr>
            <a:r>
              <a:rPr lang="en-US" dirty="0"/>
              <a:t>(iii) if the project is predominantly experimental development: EUR 15 million per undertaking, per project; that is the case where more than half of the eligible costs of the project are incurred through activities which fall within the category of experimental development;</a:t>
            </a:r>
            <a:endParaRPr lang="fr-FR" dirty="0"/>
          </a:p>
        </p:txBody>
      </p:sp>
    </p:spTree>
    <p:extLst>
      <p:ext uri="{BB962C8B-B14F-4D97-AF65-F5344CB8AC3E}">
        <p14:creationId xmlns:p14="http://schemas.microsoft.com/office/powerpoint/2010/main" val="34046636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260A86-596F-4F21-82D5-021481123496}"/>
              </a:ext>
            </a:extLst>
          </p:cNvPr>
          <p:cNvSpPr>
            <a:spLocks noGrp="1"/>
          </p:cNvSpPr>
          <p:nvPr>
            <p:ph type="title"/>
          </p:nvPr>
        </p:nvSpPr>
        <p:spPr>
          <a:xfrm>
            <a:off x="838200" y="365125"/>
            <a:ext cx="10515600" cy="602541"/>
          </a:xfrm>
        </p:spPr>
        <p:txBody>
          <a:bodyPr>
            <a:normAutofit/>
          </a:bodyPr>
          <a:lstStyle/>
          <a:p>
            <a:r>
              <a:rPr lang="fr-FR" sz="2000" dirty="0">
                <a:sym typeface="Wingdings" panose="05000000000000000000" pitchFamily="2" charset="2"/>
              </a:rPr>
              <a:t> </a:t>
            </a:r>
            <a:r>
              <a:rPr lang="fr-FR" sz="2000" b="1" dirty="0" err="1">
                <a:sym typeface="Wingdings" panose="05000000000000000000" pitchFamily="2" charset="2"/>
              </a:rPr>
              <a:t>Individual</a:t>
            </a:r>
            <a:r>
              <a:rPr lang="fr-FR" sz="2000" b="1" dirty="0">
                <a:sym typeface="Wingdings" panose="05000000000000000000" pitchFamily="2" charset="2"/>
              </a:rPr>
              <a:t> exemption </a:t>
            </a:r>
            <a:endParaRPr lang="fr-FR" sz="2000" b="1" dirty="0"/>
          </a:p>
        </p:txBody>
      </p:sp>
      <p:sp>
        <p:nvSpPr>
          <p:cNvPr id="3" name="Espace réservé du contenu 2">
            <a:extLst>
              <a:ext uri="{FF2B5EF4-FFF2-40B4-BE49-F238E27FC236}">
                <a16:creationId xmlns:a16="http://schemas.microsoft.com/office/drawing/2014/main" id="{FCD55210-F240-4839-B746-5F7FC32F4ADF}"/>
              </a:ext>
            </a:extLst>
          </p:cNvPr>
          <p:cNvSpPr>
            <a:spLocks noGrp="1"/>
          </p:cNvSpPr>
          <p:nvPr>
            <p:ph idx="1"/>
          </p:nvPr>
        </p:nvSpPr>
        <p:spPr>
          <a:xfrm>
            <a:off x="838200" y="967666"/>
            <a:ext cx="10515600" cy="5209297"/>
          </a:xfrm>
        </p:spPr>
        <p:txBody>
          <a:bodyPr>
            <a:normAutofit fontScale="92500" lnSpcReduction="20000"/>
          </a:bodyPr>
          <a:lstStyle/>
          <a:p>
            <a:pPr marL="0" indent="0">
              <a:buNone/>
            </a:pPr>
            <a:r>
              <a:rPr lang="en-US" dirty="0"/>
              <a:t>To check whether an aid may benefit from an exemption under Article 107(3) TFEU, the Commission </a:t>
            </a:r>
            <a:r>
              <a:rPr lang="en-US" b="1" dirty="0"/>
              <a:t>has a discretionary power of assessment</a:t>
            </a:r>
            <a:r>
              <a:rPr lang="en-US" dirty="0"/>
              <a:t>. </a:t>
            </a:r>
          </a:p>
          <a:p>
            <a:pPr marL="0" indent="0">
              <a:buNone/>
            </a:pPr>
            <a:r>
              <a:rPr lang="en-US" dirty="0"/>
              <a:t>However, that power is subject to two conditions. </a:t>
            </a:r>
          </a:p>
          <a:p>
            <a:pPr marL="0" indent="0" algn="just">
              <a:buNone/>
            </a:pPr>
            <a:r>
              <a:rPr lang="en-US" dirty="0"/>
              <a:t>Firstly, the aid must </a:t>
            </a:r>
            <a:r>
              <a:rPr lang="en-US" b="1" dirty="0"/>
              <a:t>be necessary to reach one of the objectives </a:t>
            </a:r>
            <a:r>
              <a:rPr lang="en-US" dirty="0"/>
              <a:t>of the Treaty. Second, the control of compatibility is exercised not only in the interest of the State dispensing the aid, but also in the EU interest.</a:t>
            </a:r>
          </a:p>
          <a:p>
            <a:pPr marL="0" indent="0">
              <a:buNone/>
            </a:pPr>
            <a:r>
              <a:rPr lang="en-US" dirty="0"/>
              <a:t>To be compatible with the internal market within the meaning of Article 107(3) TFEU, a State aid must not only comply with one of the objectives set out in the Treaty, but it must also be necessary for the attainment of such an objective26. </a:t>
            </a:r>
          </a:p>
          <a:p>
            <a:pPr marL="0" indent="0">
              <a:buNone/>
            </a:pPr>
            <a:r>
              <a:rPr lang="en-US" dirty="0"/>
              <a:t>As the compatibility of State aid with the internal market constitutes an exemption from a prohibition principle, Article 107(3) TFEU is strictly interpreted: only an aid which is indispensable in relation to those objectives is compatible. An aid which worsens a situation of excess capacity at Union level in the sector in which the recipient undertaking operates does not comply with the provisions of Article 107 TFEU28</a:t>
            </a:r>
          </a:p>
          <a:p>
            <a:pPr marL="0" indent="0">
              <a:buNone/>
            </a:pPr>
            <a:endParaRPr lang="fr-FR" dirty="0"/>
          </a:p>
        </p:txBody>
      </p:sp>
    </p:spTree>
    <p:extLst>
      <p:ext uri="{BB962C8B-B14F-4D97-AF65-F5344CB8AC3E}">
        <p14:creationId xmlns:p14="http://schemas.microsoft.com/office/powerpoint/2010/main" val="23261003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A2EE18-2064-45C8-BB50-26087B0A0835}"/>
              </a:ext>
            </a:extLst>
          </p:cNvPr>
          <p:cNvSpPr>
            <a:spLocks noGrp="1"/>
          </p:cNvSpPr>
          <p:nvPr>
            <p:ph type="title"/>
          </p:nvPr>
        </p:nvSpPr>
        <p:spPr>
          <a:xfrm>
            <a:off x="838200" y="365125"/>
            <a:ext cx="10515600" cy="815605"/>
          </a:xfrm>
        </p:spPr>
        <p:txBody>
          <a:bodyPr>
            <a:normAutofit/>
          </a:bodyPr>
          <a:lstStyle/>
          <a:p>
            <a:r>
              <a:rPr lang="fr-FR" sz="2000" b="1" dirty="0">
                <a:sym typeface="Wingdings" panose="05000000000000000000" pitchFamily="2" charset="2"/>
              </a:rPr>
              <a:t> </a:t>
            </a:r>
            <a:r>
              <a:rPr lang="fr-FR" sz="2000" b="1" dirty="0" err="1"/>
              <a:t>Individual</a:t>
            </a:r>
            <a:r>
              <a:rPr lang="fr-FR" sz="2000" b="1" dirty="0"/>
              <a:t> exemption </a:t>
            </a:r>
          </a:p>
        </p:txBody>
      </p:sp>
      <p:sp>
        <p:nvSpPr>
          <p:cNvPr id="3" name="Espace réservé du contenu 2">
            <a:extLst>
              <a:ext uri="{FF2B5EF4-FFF2-40B4-BE49-F238E27FC236}">
                <a16:creationId xmlns:a16="http://schemas.microsoft.com/office/drawing/2014/main" id="{4464A54B-B775-4669-B439-06DD4E16533F}"/>
              </a:ext>
            </a:extLst>
          </p:cNvPr>
          <p:cNvSpPr>
            <a:spLocks noGrp="1"/>
          </p:cNvSpPr>
          <p:nvPr>
            <p:ph idx="1"/>
          </p:nvPr>
        </p:nvSpPr>
        <p:spPr>
          <a:xfrm>
            <a:off x="838200" y="1269507"/>
            <a:ext cx="10515600" cy="4907456"/>
          </a:xfrm>
        </p:spPr>
        <p:txBody>
          <a:bodyPr/>
          <a:lstStyle/>
          <a:p>
            <a:pPr marL="0" indent="0" algn="just">
              <a:buNone/>
            </a:pPr>
            <a:r>
              <a:rPr lang="en-US" dirty="0"/>
              <a:t>An aid is proportionate where it is transparent, non-discriminatory, limited in time and only covers the costs of the launching phase of the project in order for the undertaking to become viable and not to be maintained artificially in activity</a:t>
            </a:r>
          </a:p>
          <a:p>
            <a:pPr marL="0" indent="0" algn="just">
              <a:buNone/>
            </a:pPr>
            <a:r>
              <a:rPr lang="en-US" dirty="0"/>
              <a:t>To be proportionate, the aid must be justified by sufficient consideration. It follows that operating aid does not fall in principle within the scope of application of Article 107(3) TFEU</a:t>
            </a:r>
          </a:p>
          <a:p>
            <a:pPr marL="0" indent="0" algn="just">
              <a:buNone/>
            </a:pPr>
            <a:r>
              <a:rPr lang="en-US" dirty="0"/>
              <a:t>Use of guidelines: </a:t>
            </a:r>
          </a:p>
          <a:p>
            <a:pPr algn="just">
              <a:buFontTx/>
              <a:buChar char="-"/>
            </a:pPr>
            <a:r>
              <a:rPr lang="en-US" dirty="0"/>
              <a:t>Guidelines on State aid to airports and airlines 2014/C 99/03</a:t>
            </a:r>
          </a:p>
          <a:p>
            <a:pPr algn="just">
              <a:buFontTx/>
              <a:buChar char="-"/>
            </a:pPr>
            <a:r>
              <a:rPr lang="en-US" dirty="0"/>
              <a:t>Guidelines on Energy : </a:t>
            </a:r>
            <a:endParaRPr lang="fr-FR" dirty="0"/>
          </a:p>
        </p:txBody>
      </p:sp>
    </p:spTree>
    <p:extLst>
      <p:ext uri="{BB962C8B-B14F-4D97-AF65-F5344CB8AC3E}">
        <p14:creationId xmlns:p14="http://schemas.microsoft.com/office/powerpoint/2010/main" val="39872116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a:extLst>
              <a:ext uri="{FF2B5EF4-FFF2-40B4-BE49-F238E27FC236}">
                <a16:creationId xmlns:a16="http://schemas.microsoft.com/office/drawing/2014/main" id="{54E2597B-0054-4658-B6CB-517E665A931C}"/>
              </a:ext>
            </a:extLst>
          </p:cNvPr>
          <p:cNvGraphicFramePr>
            <a:graphicFrameLocks noGrp="1"/>
          </p:cNvGraphicFramePr>
          <p:nvPr>
            <p:ph idx="1"/>
            <p:extLst>
              <p:ext uri="{D42A27DB-BD31-4B8C-83A1-F6EECF244321}">
                <p14:modId xmlns:p14="http://schemas.microsoft.com/office/powerpoint/2010/main" val="2387774780"/>
              </p:ext>
            </p:extLst>
          </p:nvPr>
        </p:nvGraphicFramePr>
        <p:xfrm>
          <a:off x="838200" y="408372"/>
          <a:ext cx="10515600" cy="5459769"/>
        </p:xfrm>
        <a:graphic>
          <a:graphicData uri="http://schemas.openxmlformats.org/drawingml/2006/table">
            <a:tbl>
              <a:tblPr/>
              <a:tblGrid>
                <a:gridCol w="5468112">
                  <a:extLst>
                    <a:ext uri="{9D8B030D-6E8A-4147-A177-3AD203B41FA5}">
                      <a16:colId xmlns:a16="http://schemas.microsoft.com/office/drawing/2014/main" val="1962901205"/>
                    </a:ext>
                  </a:extLst>
                </a:gridCol>
                <a:gridCol w="5047488">
                  <a:extLst>
                    <a:ext uri="{9D8B030D-6E8A-4147-A177-3AD203B41FA5}">
                      <a16:colId xmlns:a16="http://schemas.microsoft.com/office/drawing/2014/main" val="72241457"/>
                    </a:ext>
                  </a:extLst>
                </a:gridCol>
              </a:tblGrid>
              <a:tr h="1675156">
                <a:tc>
                  <a:txBody>
                    <a:bodyPr/>
                    <a:lstStyle/>
                    <a:p>
                      <a:pPr algn="just"/>
                      <a:endParaRPr lang="en-US" dirty="0">
                        <a:effectLst/>
                      </a:endParaRPr>
                    </a:p>
                    <a:p>
                      <a:pPr algn="just"/>
                      <a:r>
                        <a:rPr lang="en-US" dirty="0">
                          <a:effectLst/>
                        </a:rPr>
                        <a:t>Specific aid for </a:t>
                      </a:r>
                      <a:r>
                        <a:rPr lang="en-US" dirty="0" err="1">
                          <a:effectLst/>
                        </a:rPr>
                        <a:t>aiports</a:t>
                      </a:r>
                      <a:r>
                        <a:rPr lang="en-US" dirty="0">
                          <a:effectLst/>
                        </a:rPr>
                        <a:t> – guidelines 2014</a:t>
                      </a:r>
                    </a:p>
                    <a:p>
                      <a:pPr algn="just"/>
                      <a:endParaRPr lang="en-US" dirty="0">
                        <a:effectLst/>
                      </a:endParaRPr>
                    </a:p>
                    <a:p>
                      <a:pPr algn="just"/>
                      <a:r>
                        <a:rPr lang="en-US" dirty="0">
                          <a:effectLst/>
                        </a:rPr>
                        <a:t>The following table </a:t>
                      </a:r>
                      <a:r>
                        <a:rPr lang="en-US" dirty="0" err="1">
                          <a:effectLst/>
                        </a:rPr>
                        <a:t>summarises</a:t>
                      </a:r>
                      <a:r>
                        <a:rPr lang="en-US" dirty="0">
                          <a:effectLst/>
                        </a:rPr>
                        <a:t> the maximum permissible aid intensity depending on the size of the airport as measured by the number of passengers per annum</a:t>
                      </a:r>
                    </a:p>
                  </a:txBody>
                  <a:tcPr marL="0" marR="0" marT="0" marB="0">
                    <a:lnL>
                      <a:noFill/>
                    </a:lnL>
                    <a:lnR>
                      <a:noFill/>
                    </a:lnR>
                    <a:lnT>
                      <a:noFill/>
                    </a:lnT>
                    <a:lnB w="7620" cap="flat" cmpd="sng" algn="ctr">
                      <a:solidFill>
                        <a:srgbClr val="000000"/>
                      </a:solidFill>
                      <a:prstDash val="solid"/>
                      <a:round/>
                      <a:headEnd type="none" w="med" len="med"/>
                      <a:tailEnd type="none" w="med" len="med"/>
                    </a:lnB>
                  </a:tcPr>
                </a:tc>
                <a:tc>
                  <a:txBody>
                    <a:bodyPr/>
                    <a:lstStyle/>
                    <a:p>
                      <a:endParaRPr lang="fr-FR" dirty="0"/>
                    </a:p>
                  </a:txBody>
                  <a:tcPr>
                    <a:lnL>
                      <a:noFill/>
                    </a:lnL>
                    <a:lnB w="762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7662363"/>
                  </a:ext>
                </a:extLst>
              </a:tr>
              <a:tr h="1364942">
                <a:tc>
                  <a:txBody>
                    <a:bodyPr/>
                    <a:lstStyle/>
                    <a:p>
                      <a:pPr algn="ctr" fontAlgn="t"/>
                      <a:r>
                        <a:rPr lang="en-US" b="1">
                          <a:effectLst/>
                        </a:rPr>
                        <a:t>Size of airport based on average passenger traffic (passengers per annum)</a:t>
                      </a:r>
                    </a:p>
                  </a:txBody>
                  <a:tcPr marL="60960" marR="60960" marT="60960" marB="6096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tc>
                  <a:txBody>
                    <a:bodyPr/>
                    <a:lstStyle/>
                    <a:p>
                      <a:pPr algn="ctr" fontAlgn="t"/>
                      <a:r>
                        <a:rPr lang="fr-FR" b="1">
                          <a:effectLst/>
                        </a:rPr>
                        <a:t>Maximum investment aid intensity</a:t>
                      </a:r>
                    </a:p>
                  </a:txBody>
                  <a:tcPr marL="60960" marR="60960" marT="60960" marB="6096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224721924"/>
                  </a:ext>
                </a:extLst>
              </a:tr>
              <a:tr h="806557">
                <a:tc>
                  <a:txBody>
                    <a:bodyPr/>
                    <a:lstStyle/>
                    <a:p>
                      <a:pPr algn="l" fontAlgn="t"/>
                      <a:r>
                        <a:rPr lang="fr-FR">
                          <a:effectLst/>
                        </a:rPr>
                        <a:t>&gt;3-5 million</a:t>
                      </a:r>
                    </a:p>
                  </a:txBody>
                  <a:tcPr marL="60960" marR="60960" marT="60960" marB="6096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tc>
                  <a:txBody>
                    <a:bodyPr/>
                    <a:lstStyle/>
                    <a:p>
                      <a:pPr algn="l" fontAlgn="t"/>
                      <a:r>
                        <a:rPr lang="fr-FR">
                          <a:effectLst/>
                        </a:rPr>
                        <a:t>up to 25 %</a:t>
                      </a:r>
                    </a:p>
                  </a:txBody>
                  <a:tcPr marL="60960" marR="60960" marT="60960" marB="6096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80029020"/>
                  </a:ext>
                </a:extLst>
              </a:tr>
              <a:tr h="806557">
                <a:tc>
                  <a:txBody>
                    <a:bodyPr/>
                    <a:lstStyle/>
                    <a:p>
                      <a:pPr algn="l" fontAlgn="t"/>
                      <a:r>
                        <a:rPr lang="fr-FR">
                          <a:effectLst/>
                        </a:rPr>
                        <a:t>1-3 million</a:t>
                      </a:r>
                    </a:p>
                  </a:txBody>
                  <a:tcPr marL="60960" marR="60960" marT="60960" marB="6096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tc>
                  <a:txBody>
                    <a:bodyPr/>
                    <a:lstStyle/>
                    <a:p>
                      <a:pPr algn="l" fontAlgn="t"/>
                      <a:r>
                        <a:rPr lang="fr-FR">
                          <a:effectLst/>
                        </a:rPr>
                        <a:t>up to 50 %</a:t>
                      </a:r>
                    </a:p>
                  </a:txBody>
                  <a:tcPr marL="60960" marR="60960" marT="60960" marB="6096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00550404"/>
                  </a:ext>
                </a:extLst>
              </a:tr>
              <a:tr h="806557">
                <a:tc>
                  <a:txBody>
                    <a:bodyPr/>
                    <a:lstStyle/>
                    <a:p>
                      <a:pPr algn="l" fontAlgn="t"/>
                      <a:r>
                        <a:rPr lang="fr-FR">
                          <a:effectLst/>
                        </a:rPr>
                        <a:t>&lt;1 million</a:t>
                      </a:r>
                    </a:p>
                  </a:txBody>
                  <a:tcPr marL="60960" marR="60960" marT="60960" marB="6096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tc>
                  <a:txBody>
                    <a:bodyPr/>
                    <a:lstStyle/>
                    <a:p>
                      <a:pPr algn="l" fontAlgn="t"/>
                      <a:r>
                        <a:rPr lang="fr-FR" dirty="0">
                          <a:effectLst/>
                        </a:rPr>
                        <a:t>up to 75 %</a:t>
                      </a:r>
                    </a:p>
                  </a:txBody>
                  <a:tcPr marL="60960" marR="60960" marT="60960" marB="6096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221803497"/>
                  </a:ext>
                </a:extLst>
              </a:tr>
            </a:tbl>
          </a:graphicData>
        </a:graphic>
      </p:graphicFrame>
    </p:spTree>
    <p:extLst>
      <p:ext uri="{BB962C8B-B14F-4D97-AF65-F5344CB8AC3E}">
        <p14:creationId xmlns:p14="http://schemas.microsoft.com/office/powerpoint/2010/main" val="12600701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just"/>
            <a:r>
              <a:rPr lang="fr-FR" sz="3500" dirty="0" smtClean="0">
                <a:solidFill>
                  <a:schemeClr val="accent1"/>
                </a:solidFill>
              </a:rPr>
              <a:t>IV – New issues of </a:t>
            </a:r>
            <a:r>
              <a:rPr lang="fr-FR" sz="3500" dirty="0" err="1" smtClean="0">
                <a:solidFill>
                  <a:schemeClr val="accent1"/>
                </a:solidFill>
              </a:rPr>
              <a:t>funding</a:t>
            </a:r>
            <a:r>
              <a:rPr lang="fr-FR" sz="3500" dirty="0" smtClean="0">
                <a:solidFill>
                  <a:schemeClr val="accent1"/>
                </a:solidFill>
              </a:rPr>
              <a:t> </a:t>
            </a:r>
            <a:r>
              <a:rPr lang="fr-FR" sz="3500" dirty="0" err="1" smtClean="0">
                <a:solidFill>
                  <a:schemeClr val="accent1"/>
                </a:solidFill>
              </a:rPr>
              <a:t>with</a:t>
            </a:r>
            <a:r>
              <a:rPr lang="fr-FR" sz="3500" dirty="0" smtClean="0">
                <a:solidFill>
                  <a:schemeClr val="accent1"/>
                </a:solidFill>
              </a:rPr>
              <a:t> the green deal</a:t>
            </a:r>
            <a:endParaRPr lang="fr-FR" sz="3500" dirty="0">
              <a:solidFill>
                <a:schemeClr val="accent1"/>
              </a:solidFill>
            </a:endParaRPr>
          </a:p>
        </p:txBody>
      </p:sp>
      <p:sp>
        <p:nvSpPr>
          <p:cNvPr id="3" name="Espace réservé du contenu 2"/>
          <p:cNvSpPr>
            <a:spLocks noGrp="1"/>
          </p:cNvSpPr>
          <p:nvPr>
            <p:ph idx="1"/>
          </p:nvPr>
        </p:nvSpPr>
        <p:spPr>
          <a:xfrm>
            <a:off x="838200" y="1515291"/>
            <a:ext cx="10515600" cy="4661672"/>
          </a:xfrm>
        </p:spPr>
        <p:txBody>
          <a:bodyPr>
            <a:normAutofit fontScale="40000" lnSpcReduction="20000"/>
          </a:bodyPr>
          <a:lstStyle/>
          <a:p>
            <a:pPr marL="0" indent="0">
              <a:buNone/>
            </a:pPr>
            <a:r>
              <a:rPr lang="en-US" b="1" dirty="0" smtClean="0">
                <a:sym typeface="Wingdings" panose="05000000000000000000" pitchFamily="2" charset="2"/>
              </a:rPr>
              <a:t> </a:t>
            </a:r>
            <a:r>
              <a:rPr lang="en-US" b="1" dirty="0" smtClean="0"/>
              <a:t>2023 </a:t>
            </a:r>
            <a:r>
              <a:rPr lang="en-US" b="1" dirty="0"/>
              <a:t>Amendment of the GBER – revision to further facilitate and speed up the green and digital transition (“Green Deal GBER amendment”)</a:t>
            </a:r>
          </a:p>
          <a:p>
            <a:r>
              <a:rPr lang="en-US" dirty="0"/>
              <a:t>On 23rd June 2023, the Commission formally adopted a targeted amendment to the GBER to further simplify and speed up support for the EU's green and digital transitions, whilst protecting the level playing field in the Single Market</a:t>
            </a:r>
            <a:r>
              <a:rPr lang="en-US" dirty="0" smtClean="0"/>
              <a:t>. See</a:t>
            </a:r>
            <a:r>
              <a:rPr lang="en-US" dirty="0"/>
              <a:t>: </a:t>
            </a:r>
            <a:r>
              <a:rPr lang="en-US" dirty="0">
                <a:hlinkClick r:id="rId2"/>
              </a:rPr>
              <a:t>https://eur-lex.europa.eu/legal-content/EN/TXT/?uri=uriserv%3AOJ.L_.</a:t>
            </a:r>
            <a:r>
              <a:rPr lang="en-US" dirty="0" smtClean="0">
                <a:hlinkClick r:id="rId2"/>
              </a:rPr>
              <a:t>2023.167.01.0001.01.ENG&amp;toc=OJ%3AL%3A2023%3A167%3ATOC</a:t>
            </a:r>
            <a:r>
              <a:rPr lang="en-US" dirty="0" smtClean="0"/>
              <a:t> </a:t>
            </a:r>
          </a:p>
          <a:p>
            <a:r>
              <a:rPr lang="en-US" dirty="0"/>
              <a:t>Green Deal GBER </a:t>
            </a:r>
            <a:r>
              <a:rPr lang="en-US" dirty="0" smtClean="0"/>
              <a:t>amendment : the </a:t>
            </a:r>
            <a:r>
              <a:rPr lang="en-US" dirty="0"/>
              <a:t>GBER declares specific categories of State aid compatible with the Treaty on the Functioning of the European Union, provided that they fulfil certain conditions. It therefore exempts these categories from the requirement of prior notification to and approval by the Commission, enabling Member States to grant the aid directly and informing the Commission only ex-post.</a:t>
            </a:r>
          </a:p>
          <a:p>
            <a:r>
              <a:rPr lang="en-US" dirty="0" smtClean="0"/>
              <a:t>The </a:t>
            </a:r>
            <a:r>
              <a:rPr lang="en-US" dirty="0"/>
              <a:t>new rules reflect the recent changes to various sets of State aid Guidelines to ensure that the GBER remains fit for the green and digital </a:t>
            </a:r>
            <a:r>
              <a:rPr lang="en-US" dirty="0" smtClean="0"/>
              <a:t>transition. They </a:t>
            </a:r>
            <a:r>
              <a:rPr lang="en-US" dirty="0"/>
              <a:t>will also set the right foundations to tackle some of the economic effects stemming from Russia's war against Ukraine and contribute to the recovery of Europe's economy, affected also by the coronavirus pandemic and the high energy </a:t>
            </a:r>
            <a:r>
              <a:rPr lang="en-US" dirty="0" smtClean="0"/>
              <a:t>prices. In </a:t>
            </a:r>
            <a:r>
              <a:rPr lang="en-US" dirty="0"/>
              <a:t>particular, the revised rules:</a:t>
            </a:r>
          </a:p>
          <a:p>
            <a:pPr>
              <a:buFont typeface="Wingdings" panose="05000000000000000000" pitchFamily="2" charset="2"/>
              <a:buChar char="Ø"/>
            </a:pPr>
            <a:r>
              <a:rPr lang="en-US" i="1" dirty="0" smtClean="0"/>
              <a:t>Increase </a:t>
            </a:r>
            <a:r>
              <a:rPr lang="en-US" i="1" dirty="0"/>
              <a:t>and streamline the possibilities for aid in the area of environmental protection and energy, among others to support the rollout of renewable energy, </a:t>
            </a:r>
            <a:r>
              <a:rPr lang="en-US" i="1" dirty="0" err="1"/>
              <a:t>decarbonisation</a:t>
            </a:r>
            <a:r>
              <a:rPr lang="en-US" i="1" dirty="0"/>
              <a:t> projects, green mobility and biodiversity, as well as to facilitate investments in renewable hydrogen and to increase energy efficiency;</a:t>
            </a:r>
          </a:p>
          <a:p>
            <a:pPr>
              <a:buFont typeface="Wingdings" panose="05000000000000000000" pitchFamily="2" charset="2"/>
              <a:buChar char="Ø"/>
            </a:pPr>
            <a:r>
              <a:rPr lang="en-US" i="1" dirty="0"/>
              <a:t>Facilitate the implementation of certain projects involving beneficiaries in several Member States, such as Important Projects of Common European Interest (‘IPCEI'), in the research and development field, by increasing the aid intensities as well as the notification thresholds;</a:t>
            </a:r>
          </a:p>
          <a:p>
            <a:pPr>
              <a:buFont typeface="Wingdings" panose="05000000000000000000" pitchFamily="2" charset="2"/>
              <a:buChar char="Ø"/>
            </a:pPr>
            <a:r>
              <a:rPr lang="en-US" i="1" dirty="0"/>
              <a:t>Extend the possibilities for training and reskilling across sectors by exempting from notification training aid below €3 million;</a:t>
            </a:r>
          </a:p>
          <a:p>
            <a:pPr>
              <a:buFont typeface="Wingdings" panose="05000000000000000000" pitchFamily="2" charset="2"/>
              <a:buChar char="Ø"/>
            </a:pPr>
            <a:r>
              <a:rPr lang="en-US" i="1" dirty="0"/>
              <a:t>Block exempt aid measures set up by Member States to regulate prices for energy such as electricity, gas and heat produced from natural gas or electricity;</a:t>
            </a:r>
          </a:p>
          <a:p>
            <a:pPr>
              <a:buFont typeface="Wingdings" panose="05000000000000000000" pitchFamily="2" charset="2"/>
              <a:buChar char="Ø"/>
            </a:pPr>
            <a:r>
              <a:rPr lang="en-US" i="1" dirty="0"/>
              <a:t>Introduce a very significant increase of notification thresholds for environmental aid as well as for Research, Development and Innovation (‘RDI') aid;</a:t>
            </a:r>
          </a:p>
          <a:p>
            <a:pPr>
              <a:buFont typeface="Wingdings" panose="05000000000000000000" pitchFamily="2" charset="2"/>
              <a:buChar char="Ø"/>
            </a:pPr>
            <a:r>
              <a:rPr lang="en-US" i="1" dirty="0"/>
              <a:t>Clarifies and streamlines the possibilities for risk finance aid, for small and medium-sized enterprises (‘SMEs') and start-ups, as well as for financial products supported by the </a:t>
            </a:r>
            <a:r>
              <a:rPr lang="en-US" i="1" dirty="0" err="1"/>
              <a:t>InvestEU</a:t>
            </a:r>
            <a:r>
              <a:rPr lang="en-US" i="1" dirty="0"/>
              <a:t> Fund;</a:t>
            </a:r>
          </a:p>
          <a:p>
            <a:pPr>
              <a:buFont typeface="Wingdings" panose="05000000000000000000" pitchFamily="2" charset="2"/>
              <a:buChar char="Ø"/>
            </a:pPr>
            <a:r>
              <a:rPr lang="en-US" i="1" dirty="0"/>
              <a:t>Prolongs the GBER until the end of 2026 for legal certainty and regulatory stability;</a:t>
            </a:r>
          </a:p>
          <a:p>
            <a:pPr>
              <a:buFont typeface="Wingdings" panose="05000000000000000000" pitchFamily="2" charset="2"/>
              <a:buChar char="Ø"/>
            </a:pPr>
            <a:r>
              <a:rPr lang="en-US" i="1" dirty="0"/>
              <a:t>Increases the thresholds in the GBER even beyond the areas under specific review to cater for the longer period of validity of the rules; and</a:t>
            </a:r>
            <a:endParaRPr lang="en-US" i="1" dirty="0"/>
          </a:p>
          <a:p>
            <a:pPr>
              <a:buFont typeface="Wingdings" panose="05000000000000000000" pitchFamily="2" charset="2"/>
              <a:buChar char="Ø"/>
            </a:pPr>
            <a:endParaRPr lang="fr-FR" i="1" dirty="0"/>
          </a:p>
        </p:txBody>
      </p:sp>
    </p:spTree>
    <p:extLst>
      <p:ext uri="{BB962C8B-B14F-4D97-AF65-F5344CB8AC3E}">
        <p14:creationId xmlns:p14="http://schemas.microsoft.com/office/powerpoint/2010/main" val="31276932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4200" dirty="0">
                <a:solidFill>
                  <a:schemeClr val="accent1"/>
                </a:solidFill>
              </a:rPr>
              <a:t>V</a:t>
            </a:r>
            <a:r>
              <a:rPr lang="fr-FR" sz="4200" dirty="0" smtClean="0">
                <a:solidFill>
                  <a:schemeClr val="accent1"/>
                </a:solidFill>
              </a:rPr>
              <a:t> </a:t>
            </a:r>
            <a:r>
              <a:rPr lang="fr-FR" sz="4200" dirty="0">
                <a:solidFill>
                  <a:schemeClr val="accent1"/>
                </a:solidFill>
              </a:rPr>
              <a:t>– </a:t>
            </a:r>
            <a:r>
              <a:rPr lang="fr-FR" sz="4200" dirty="0" err="1">
                <a:solidFill>
                  <a:schemeClr val="accent1"/>
                </a:solidFill>
              </a:rPr>
              <a:t>Procedure</a:t>
            </a:r>
            <a:r>
              <a:rPr lang="fr-FR" sz="4200" dirty="0">
                <a:solidFill>
                  <a:schemeClr val="accent1"/>
                </a:solidFill>
              </a:rPr>
              <a:t> of Control of state </a:t>
            </a:r>
            <a:r>
              <a:rPr lang="fr-FR" sz="4200" dirty="0" err="1">
                <a:solidFill>
                  <a:schemeClr val="accent1"/>
                </a:solidFill>
              </a:rPr>
              <a:t>aid</a:t>
            </a:r>
            <a:endParaRPr lang="fr-FR" sz="4200" dirty="0">
              <a:solidFill>
                <a:schemeClr val="accent1"/>
              </a:solidFill>
            </a:endParaRPr>
          </a:p>
        </p:txBody>
      </p:sp>
      <p:sp>
        <p:nvSpPr>
          <p:cNvPr id="3" name="Espace réservé du contenu 2"/>
          <p:cNvSpPr>
            <a:spLocks noGrp="1"/>
          </p:cNvSpPr>
          <p:nvPr>
            <p:ph idx="1"/>
          </p:nvPr>
        </p:nvSpPr>
        <p:spPr/>
        <p:txBody>
          <a:bodyPr>
            <a:normAutofit fontScale="85000" lnSpcReduction="20000"/>
          </a:bodyPr>
          <a:lstStyle/>
          <a:p>
            <a:r>
              <a:rPr lang="en-US" dirty="0"/>
              <a:t>Article 108 (ex Article 88 TEC)</a:t>
            </a:r>
          </a:p>
          <a:p>
            <a:pPr marL="0" indent="0">
              <a:buNone/>
            </a:pPr>
            <a:r>
              <a:rPr lang="en-US" dirty="0"/>
              <a:t>1. The Commission shall, in cooperation with Member States, keep under constant review all systems of aid existing in those States. It shall propose to the latter any appropriate measures required by the progressive development or by the functioning of the internal market.</a:t>
            </a:r>
          </a:p>
          <a:p>
            <a:pPr marL="0" indent="0">
              <a:buNone/>
            </a:pPr>
            <a:r>
              <a:rPr lang="en-US" dirty="0"/>
              <a:t>2. If, after giving notice to the parties concerned to submit their comments, the Commission finds that aid granted by a State or through State resources is not compatible with the internal market having regard to Article 107, or that such aid is being misused, it shall decide that the State concerned shall abolish or alter such aid within a period of time to be determined by the Commission.</a:t>
            </a:r>
          </a:p>
          <a:p>
            <a:pPr marL="0" indent="0">
              <a:buNone/>
            </a:pPr>
            <a:r>
              <a:rPr lang="en-US" dirty="0"/>
              <a:t>If the State concerned does not comply with this decision within the prescribed time, the Commission or any other interested State may, in derogation from the provisions of Articles 258 and 259, refer the matter to the Court of Justice of the European Union direct.</a:t>
            </a:r>
          </a:p>
          <a:p>
            <a:endParaRPr lang="fr-FR" dirty="0"/>
          </a:p>
        </p:txBody>
      </p:sp>
    </p:spTree>
    <p:extLst>
      <p:ext uri="{BB962C8B-B14F-4D97-AF65-F5344CB8AC3E}">
        <p14:creationId xmlns:p14="http://schemas.microsoft.com/office/powerpoint/2010/main" val="17346682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BC6B38-3709-42F5-BD23-0A4B1C637DFE}"/>
              </a:ext>
            </a:extLst>
          </p:cNvPr>
          <p:cNvSpPr>
            <a:spLocks noGrp="1"/>
          </p:cNvSpPr>
          <p:nvPr>
            <p:ph type="title"/>
          </p:nvPr>
        </p:nvSpPr>
        <p:spPr/>
        <p:txBody>
          <a:bodyPr/>
          <a:lstStyle/>
          <a:p>
            <a:r>
              <a:rPr lang="fr-FR" dirty="0"/>
              <a:t>A – Distinction </a:t>
            </a:r>
            <a:r>
              <a:rPr lang="fr-FR" dirty="0" err="1"/>
              <a:t>between</a:t>
            </a:r>
            <a:r>
              <a:rPr lang="fr-FR" dirty="0"/>
              <a:t> new </a:t>
            </a:r>
            <a:r>
              <a:rPr lang="fr-FR" dirty="0" err="1"/>
              <a:t>aid</a:t>
            </a:r>
            <a:r>
              <a:rPr lang="fr-FR" dirty="0"/>
              <a:t> / </a:t>
            </a:r>
            <a:r>
              <a:rPr lang="fr-FR" dirty="0" err="1"/>
              <a:t>existing</a:t>
            </a:r>
            <a:r>
              <a:rPr lang="fr-FR" dirty="0"/>
              <a:t> </a:t>
            </a:r>
            <a:r>
              <a:rPr lang="fr-FR" dirty="0" err="1"/>
              <a:t>aid</a:t>
            </a:r>
            <a:endParaRPr lang="fr-FR" dirty="0"/>
          </a:p>
        </p:txBody>
      </p:sp>
      <p:sp>
        <p:nvSpPr>
          <p:cNvPr id="3" name="Espace réservé du contenu 2">
            <a:extLst>
              <a:ext uri="{FF2B5EF4-FFF2-40B4-BE49-F238E27FC236}">
                <a16:creationId xmlns:a16="http://schemas.microsoft.com/office/drawing/2014/main" id="{0171D4AB-8395-43F9-880E-0BCE5B2253C8}"/>
              </a:ext>
            </a:extLst>
          </p:cNvPr>
          <p:cNvSpPr>
            <a:spLocks noGrp="1"/>
          </p:cNvSpPr>
          <p:nvPr>
            <p:ph idx="1"/>
          </p:nvPr>
        </p:nvSpPr>
        <p:spPr>
          <a:xfrm>
            <a:off x="838200" y="1376039"/>
            <a:ext cx="10515600" cy="4989250"/>
          </a:xfrm>
        </p:spPr>
        <p:txBody>
          <a:bodyPr>
            <a:normAutofit fontScale="62500" lnSpcReduction="20000"/>
          </a:bodyPr>
          <a:lstStyle/>
          <a:p>
            <a:pPr marL="0" indent="0" algn="just">
              <a:buNone/>
            </a:pPr>
            <a:endParaRPr lang="en-US" dirty="0"/>
          </a:p>
          <a:p>
            <a:pPr marL="0" indent="0" algn="just">
              <a:buNone/>
            </a:pPr>
            <a:r>
              <a:rPr lang="en-US" dirty="0"/>
              <a:t> </a:t>
            </a:r>
            <a:r>
              <a:rPr lang="en-US" b="1" dirty="0"/>
              <a:t>The notification obligation imposed on the Member States is a prior obligation. </a:t>
            </a:r>
          </a:p>
          <a:p>
            <a:pPr marL="0" indent="0" algn="just">
              <a:buNone/>
            </a:pPr>
            <a:r>
              <a:rPr lang="en-US" dirty="0"/>
              <a:t>The aid cannot be put into effect before the Commission has taken a final decision authorizing it (Regulation No 2015/1589, Article 3). In principle a State cannot be allowed any derogation from it. The obligation of prior notification is mandatory even if the State dispensing the aid has mentioned the existence of the aid to the Commission in respect of the constant review of existing aid schemes or if it concerns a national measure likely to constitute a new aid pursuant to Article 106(2) TFEU4335. </a:t>
            </a:r>
          </a:p>
          <a:p>
            <a:pPr marL="0" indent="0" algn="just">
              <a:buNone/>
            </a:pPr>
            <a:r>
              <a:rPr lang="en-US" dirty="0"/>
              <a:t>However, </a:t>
            </a:r>
            <a:r>
              <a:rPr lang="en-US" b="1" dirty="0"/>
              <a:t>there are exemptions from notification. Commission Decision 2012/21 of 20 December 20114336 excludes any notification obligation where the aid assigned to the financing of a public service of general interest in accordance with Article 106(2) fulfils certain conditions. Likewise, aid measures which fall within the scope of application of the Block Exemption Regulation No 651/2014 are exempted from notification. </a:t>
            </a:r>
          </a:p>
          <a:p>
            <a:pPr marL="0" indent="0" algn="just">
              <a:buNone/>
            </a:pPr>
            <a:r>
              <a:rPr lang="en-US" dirty="0"/>
              <a:t>Article 1 of the procedural regulation defines negatively new aid as all aid, that is to say, aid schemes and individual aid, which is not an existing aid (regulation n° 2015/1589 of 15 </a:t>
            </a:r>
            <a:r>
              <a:rPr lang="en-US" dirty="0" err="1"/>
              <a:t>july</a:t>
            </a:r>
            <a:r>
              <a:rPr lang="en-US" dirty="0"/>
              <a:t> 2015 laying down detailed rules for the application of art. 108 TFEU)</a:t>
            </a:r>
          </a:p>
          <a:p>
            <a:pPr marL="0" indent="0" algn="just">
              <a:buNone/>
            </a:pPr>
            <a:r>
              <a:rPr lang="en-US" dirty="0"/>
              <a:t>Aid can be classified as existing either if it was granted prior to the entry into force of the Treaty in the Member State concerned, it remains applicable after that date and has not been subsequently amended, or if it was granted after the entry into force of the Treaty in the Member State concerned but the ten-year limitation period provided for in Article 17(3) of Regulation No 2015/1589 has expired. A modification to existing aid may constitute new aid provided that the modification is substantive.</a:t>
            </a:r>
          </a:p>
          <a:p>
            <a:pPr marL="0" indent="0">
              <a:buNone/>
            </a:pPr>
            <a:endParaRPr lang="fr-FR" dirty="0"/>
          </a:p>
        </p:txBody>
      </p:sp>
    </p:spTree>
    <p:extLst>
      <p:ext uri="{BB962C8B-B14F-4D97-AF65-F5344CB8AC3E}">
        <p14:creationId xmlns:p14="http://schemas.microsoft.com/office/powerpoint/2010/main" val="30596063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000" dirty="0"/>
              <a:t>B – </a:t>
            </a:r>
            <a:r>
              <a:rPr lang="fr-FR" sz="2000" dirty="0" err="1"/>
              <a:t>Procedural</a:t>
            </a:r>
            <a:r>
              <a:rPr lang="fr-FR" sz="2000" dirty="0"/>
              <a:t> </a:t>
            </a:r>
            <a:r>
              <a:rPr lang="fr-FR" sz="2000" dirty="0" err="1"/>
              <a:t>review</a:t>
            </a:r>
            <a:r>
              <a:rPr lang="fr-FR" sz="2000" dirty="0"/>
              <a:t> </a:t>
            </a:r>
          </a:p>
        </p:txBody>
      </p:sp>
      <p:sp>
        <p:nvSpPr>
          <p:cNvPr id="3" name="Espace réservé du contenu 2"/>
          <p:cNvSpPr>
            <a:spLocks noGrp="1"/>
          </p:cNvSpPr>
          <p:nvPr>
            <p:ph idx="1"/>
          </p:nvPr>
        </p:nvSpPr>
        <p:spPr>
          <a:xfrm>
            <a:off x="838200" y="1358283"/>
            <a:ext cx="10515600" cy="4818680"/>
          </a:xfrm>
        </p:spPr>
        <p:txBody>
          <a:bodyPr>
            <a:normAutofit fontScale="25000" lnSpcReduction="20000"/>
          </a:bodyPr>
          <a:lstStyle/>
          <a:p>
            <a:pPr marL="0" indent="0" algn="just">
              <a:buNone/>
            </a:pPr>
            <a:r>
              <a:rPr lang="en-US" sz="6000" dirty="0"/>
              <a:t>The Commission’s State aid control is based on </a:t>
            </a:r>
            <a:r>
              <a:rPr lang="en-US" sz="6000" b="1" dirty="0"/>
              <a:t>the principle of compulsory prior notification to the Commission of all new aid measures</a:t>
            </a:r>
            <a:r>
              <a:rPr lang="en-US" sz="6000" dirty="0"/>
              <a:t>. In accordance with Article 108 of the TFEU, the Commission must be informed in sufficient time to enable it to submit its comments of any plans to grant or alter aid. </a:t>
            </a:r>
          </a:p>
          <a:p>
            <a:pPr marL="0" indent="0" algn="just">
              <a:buNone/>
            </a:pPr>
            <a:r>
              <a:rPr lang="en-US" sz="6000" dirty="0"/>
              <a:t>The Commission is responsible, with the Member States, for keeping under constant review all systems of existing aid (Article 108(1) TFEU). </a:t>
            </a:r>
            <a:r>
              <a:rPr lang="en-US" sz="6000" b="1" dirty="0"/>
              <a:t>It must further be informed of any plans to grant or alter aid (Article 108(3) TFEU). Assessing the compatibility with the internal market of an aid measure falls exclusively within the jurisdiction of the Commission</a:t>
            </a:r>
            <a:r>
              <a:rPr lang="en-US" sz="6000" dirty="0"/>
              <a:t>, which has a margin of discretion. Thus, it does not have to order the suspension of an aid granted or altered without having been notified. </a:t>
            </a:r>
          </a:p>
          <a:p>
            <a:pPr marL="0" indent="0" algn="just">
              <a:buNone/>
            </a:pPr>
            <a:r>
              <a:rPr lang="en-US" sz="6000" dirty="0"/>
              <a:t>The jurisdiction of the Commission is limited by the jurisdiction of national courts, which have exclusive power to order the recovery of an unlawful aid for non-compliance with Article 108(3) TFEU due to the direct effect of the prohibition4285</a:t>
            </a:r>
          </a:p>
          <a:p>
            <a:pPr marL="0" indent="0" algn="just">
              <a:buNone/>
            </a:pPr>
            <a:r>
              <a:rPr lang="en-US" sz="6000" dirty="0"/>
              <a:t>Each </a:t>
            </a:r>
            <a:r>
              <a:rPr lang="en-US" sz="6000" b="1" dirty="0"/>
              <a:t>notification triggers a preliminary investigation by the Commission</a:t>
            </a:r>
            <a:r>
              <a:rPr lang="en-US" sz="6000" dirty="0"/>
              <a:t>. The Commission may request information from the notifying Member State, if the notification is incomplete. If the Member State fails to reply to an information request in the prescribed period of time, the notification is deemed to be withdrawn. From the time it has received a completed notification, the Commission has two months to decide that:</a:t>
            </a:r>
          </a:p>
          <a:p>
            <a:pPr marL="0" indent="0" algn="just">
              <a:buNone/>
            </a:pPr>
            <a:r>
              <a:rPr lang="en-US" sz="6000" dirty="0"/>
              <a:t> -   there is no aid within the meaning of the EU rules, and the measure may be implemented; or</a:t>
            </a:r>
          </a:p>
          <a:p>
            <a:pPr marL="0" indent="0" algn="just">
              <a:buNone/>
            </a:pPr>
            <a:r>
              <a:rPr lang="en-US" sz="6000" dirty="0"/>
              <a:t>  -  the aid is compatible with EU rules, because its positive effects outweigh distortions of competition, and may be implemented; or</a:t>
            </a:r>
          </a:p>
          <a:p>
            <a:pPr marL="0" indent="0" algn="just">
              <a:buNone/>
            </a:pPr>
            <a:r>
              <a:rPr lang="en-US" sz="6000" dirty="0"/>
              <a:t>  - serious doubts remain as to the compatibility of the notified measure with EU State aid rules, prompting the Commission to open an in-depth investigation. In this instance, the measure may not be implemented until the investigation is concluded. (See formal investigation procedure).</a:t>
            </a:r>
          </a:p>
          <a:p>
            <a:pPr marL="0" indent="0">
              <a:buNone/>
            </a:pPr>
            <a:endParaRPr lang="en-US" sz="6000" dirty="0"/>
          </a:p>
          <a:p>
            <a:pPr marL="0" indent="0">
              <a:buNone/>
            </a:pPr>
            <a:endParaRPr lang="fr-FR" dirty="0"/>
          </a:p>
        </p:txBody>
      </p:sp>
    </p:spTree>
    <p:extLst>
      <p:ext uri="{BB962C8B-B14F-4D97-AF65-F5344CB8AC3E}">
        <p14:creationId xmlns:p14="http://schemas.microsoft.com/office/powerpoint/2010/main" val="1488945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solidFill>
                  <a:schemeClr val="accent1"/>
                </a:solidFill>
              </a:rPr>
              <a:t> </a:t>
            </a:r>
            <a:r>
              <a:rPr lang="fr-FR" b="1" dirty="0" smtClean="0">
                <a:solidFill>
                  <a:schemeClr val="accent1"/>
                </a:solidFill>
              </a:rPr>
              <a:t>S. I </a:t>
            </a:r>
            <a:r>
              <a:rPr lang="fr-FR" b="1" dirty="0">
                <a:solidFill>
                  <a:schemeClr val="accent1"/>
                </a:solidFill>
              </a:rPr>
              <a:t>- State </a:t>
            </a:r>
            <a:r>
              <a:rPr lang="fr-FR" b="1" dirty="0" err="1">
                <a:solidFill>
                  <a:schemeClr val="accent1"/>
                </a:solidFill>
              </a:rPr>
              <a:t>aid</a:t>
            </a:r>
            <a:r>
              <a:rPr lang="fr-FR" b="1" dirty="0">
                <a:solidFill>
                  <a:schemeClr val="accent1"/>
                </a:solidFill>
              </a:rPr>
              <a:t> </a:t>
            </a:r>
            <a:r>
              <a:rPr lang="fr-FR" b="1" dirty="0" err="1">
                <a:solidFill>
                  <a:schemeClr val="accent1"/>
                </a:solidFill>
              </a:rPr>
              <a:t>regime</a:t>
            </a:r>
            <a:r>
              <a:rPr lang="fr-FR" b="1" dirty="0">
                <a:solidFill>
                  <a:schemeClr val="accent1"/>
                </a:solidFill>
              </a:rPr>
              <a:t> – </a:t>
            </a:r>
            <a:r>
              <a:rPr lang="fr-FR" b="1" dirty="0" err="1">
                <a:solidFill>
                  <a:schemeClr val="accent1"/>
                </a:solidFill>
              </a:rPr>
              <a:t>definition</a:t>
            </a:r>
            <a:r>
              <a:rPr lang="fr-FR" b="1" dirty="0">
                <a:solidFill>
                  <a:schemeClr val="accent1"/>
                </a:solidFill>
              </a:rPr>
              <a:t> and </a:t>
            </a:r>
            <a:r>
              <a:rPr lang="fr-FR" b="1" dirty="0" err="1">
                <a:solidFill>
                  <a:schemeClr val="accent1"/>
                </a:solidFill>
              </a:rPr>
              <a:t>general</a:t>
            </a:r>
            <a:r>
              <a:rPr lang="fr-FR" b="1" dirty="0">
                <a:solidFill>
                  <a:schemeClr val="accent1"/>
                </a:solidFill>
              </a:rPr>
              <a:t> </a:t>
            </a:r>
            <a:r>
              <a:rPr lang="fr-FR" b="1" dirty="0" err="1">
                <a:solidFill>
                  <a:schemeClr val="accent1"/>
                </a:solidFill>
              </a:rPr>
              <a:t>overwiew</a:t>
            </a:r>
            <a:endParaRPr lang="fr-FR" b="1" dirty="0">
              <a:solidFill>
                <a:schemeClr val="accent1"/>
              </a:solidFill>
            </a:endParaRPr>
          </a:p>
        </p:txBody>
      </p:sp>
      <p:sp>
        <p:nvSpPr>
          <p:cNvPr id="3" name="Espace réservé du contenu 2"/>
          <p:cNvSpPr>
            <a:spLocks noGrp="1"/>
          </p:cNvSpPr>
          <p:nvPr>
            <p:ph idx="1"/>
          </p:nvPr>
        </p:nvSpPr>
        <p:spPr>
          <a:xfrm>
            <a:off x="838200" y="1515035"/>
            <a:ext cx="10515600" cy="4661928"/>
          </a:xfrm>
        </p:spPr>
        <p:txBody>
          <a:bodyPr/>
          <a:lstStyle/>
          <a:p>
            <a:pPr marL="0" indent="0">
              <a:buNone/>
            </a:pPr>
            <a:endParaRPr lang="en-US" dirty="0" smtClean="0"/>
          </a:p>
          <a:p>
            <a:pPr marL="0" indent="0">
              <a:buNone/>
            </a:pPr>
            <a:r>
              <a:rPr lang="en-US" dirty="0" smtClean="0"/>
              <a:t>Four </a:t>
            </a:r>
            <a:r>
              <a:rPr lang="en-US" dirty="0"/>
              <a:t>elements must be fulfilled to characterize a State aid: </a:t>
            </a:r>
          </a:p>
          <a:p>
            <a:pPr marL="571500" indent="-571500">
              <a:buAutoNum type="romanLcParenBoth"/>
            </a:pPr>
            <a:r>
              <a:rPr lang="en-US" dirty="0"/>
              <a:t>an intervention by the State or through State resources </a:t>
            </a:r>
          </a:p>
          <a:p>
            <a:pPr marL="571500" indent="-571500">
              <a:buAutoNum type="romanLcParenBoth"/>
            </a:pPr>
            <a:r>
              <a:rPr lang="en-US" dirty="0"/>
              <a:t> which confers an advantage on certain undertakings by </a:t>
            </a:r>
          </a:p>
          <a:p>
            <a:pPr marL="571500" indent="-571500">
              <a:buAutoNum type="romanLcParenBoth"/>
            </a:pPr>
            <a:r>
              <a:rPr lang="en-US" dirty="0"/>
              <a:t> distorting competition and </a:t>
            </a:r>
          </a:p>
          <a:p>
            <a:pPr marL="571500" indent="-571500">
              <a:buAutoNum type="romanLcParenBoth"/>
            </a:pPr>
            <a:r>
              <a:rPr lang="en-US" dirty="0"/>
              <a:t>affecting trade between Member States</a:t>
            </a:r>
            <a:endParaRPr lang="fr-FR" dirty="0"/>
          </a:p>
        </p:txBody>
      </p:sp>
    </p:spTree>
    <p:extLst>
      <p:ext uri="{BB962C8B-B14F-4D97-AF65-F5344CB8AC3E}">
        <p14:creationId xmlns:p14="http://schemas.microsoft.com/office/powerpoint/2010/main" val="38071636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AD1BC9-9663-4955-BED6-B4E9DD453B8E}"/>
              </a:ext>
            </a:extLst>
          </p:cNvPr>
          <p:cNvSpPr>
            <a:spLocks noGrp="1"/>
          </p:cNvSpPr>
          <p:nvPr>
            <p:ph type="title"/>
          </p:nvPr>
        </p:nvSpPr>
        <p:spPr/>
        <p:txBody>
          <a:bodyPr>
            <a:normAutofit/>
          </a:bodyPr>
          <a:lstStyle/>
          <a:p>
            <a:pPr algn="just"/>
            <a:r>
              <a:rPr lang="fr-FR" sz="2700" dirty="0"/>
              <a:t>B – </a:t>
            </a:r>
            <a:r>
              <a:rPr lang="fr-FR" sz="2700" dirty="0" err="1"/>
              <a:t>Procedural</a:t>
            </a:r>
            <a:r>
              <a:rPr lang="fr-FR" sz="2700" dirty="0"/>
              <a:t> </a:t>
            </a:r>
            <a:r>
              <a:rPr lang="fr-FR" sz="2700" dirty="0" err="1"/>
              <a:t>review</a:t>
            </a:r>
            <a:r>
              <a:rPr lang="fr-FR" sz="2700" dirty="0"/>
              <a:t> (</a:t>
            </a:r>
            <a:r>
              <a:rPr lang="fr-FR" sz="2700" dirty="0" err="1"/>
              <a:t>following</a:t>
            </a:r>
            <a:r>
              <a:rPr lang="fr-FR" sz="2700" dirty="0"/>
              <a:t>) : national juridictions </a:t>
            </a:r>
          </a:p>
        </p:txBody>
      </p:sp>
      <p:sp>
        <p:nvSpPr>
          <p:cNvPr id="3" name="Espace réservé du contenu 2">
            <a:extLst>
              <a:ext uri="{FF2B5EF4-FFF2-40B4-BE49-F238E27FC236}">
                <a16:creationId xmlns:a16="http://schemas.microsoft.com/office/drawing/2014/main" id="{29056500-1858-435E-8948-917729FA25B1}"/>
              </a:ext>
            </a:extLst>
          </p:cNvPr>
          <p:cNvSpPr>
            <a:spLocks noGrp="1"/>
          </p:cNvSpPr>
          <p:nvPr>
            <p:ph idx="1"/>
          </p:nvPr>
        </p:nvSpPr>
        <p:spPr>
          <a:xfrm>
            <a:off x="838200" y="1606858"/>
            <a:ext cx="10515600" cy="4570105"/>
          </a:xfrm>
        </p:spPr>
        <p:txBody>
          <a:bodyPr>
            <a:normAutofit fontScale="85000" lnSpcReduction="20000"/>
          </a:bodyPr>
          <a:lstStyle/>
          <a:p>
            <a:pPr marL="0" indent="0">
              <a:buNone/>
            </a:pPr>
            <a:r>
              <a:rPr lang="en-US" dirty="0"/>
              <a:t>The national authorities are not responsible, within the framework of their jurisdiction </a:t>
            </a:r>
            <a:r>
              <a:rPr lang="en-US" dirty="0" err="1"/>
              <a:t>ratione</a:t>
            </a:r>
            <a:r>
              <a:rPr lang="en-US" dirty="0"/>
              <a:t> </a:t>
            </a:r>
            <a:r>
              <a:rPr lang="en-US" dirty="0" err="1"/>
              <a:t>materiae</a:t>
            </a:r>
            <a:r>
              <a:rPr lang="en-US" dirty="0"/>
              <a:t>, to decide on the compatibility of State aid, which is part of the exclusive jurisdiction of the Commission. </a:t>
            </a:r>
          </a:p>
          <a:p>
            <a:pPr marL="0" indent="0">
              <a:buNone/>
            </a:pPr>
            <a:r>
              <a:rPr lang="en-US" dirty="0"/>
              <a:t>The procedural rules laid down in Article 108(3) TFEU on the obligation to inform beforehand the Commission of any plans to grant or alter new aid, have direct effect and may be invoked before national courts, which are not required to stay proceedings or declare that they lack jurisdiction where the Commission, to which the matter has been also referred, has not yet given a final decision as to whether the State measure constitutes State aid. </a:t>
            </a:r>
          </a:p>
          <a:p>
            <a:pPr marL="0" indent="0">
              <a:buNone/>
            </a:pPr>
            <a:r>
              <a:rPr lang="en-US" dirty="0"/>
              <a:t>In effect, national </a:t>
            </a:r>
            <a:r>
              <a:rPr lang="en-US" b="1" dirty="0"/>
              <a:t>courts are required to uphold the individual rights arising out of the provisions of the Treaty. Therefore, they have to remedy the consequences of the unlawfulness of an aid implemented </a:t>
            </a:r>
            <a:r>
              <a:rPr lang="en-US" dirty="0"/>
              <a:t>before a final decision on compatibility or to refuse to apply a national provision relating to the principle of res judicata which prevents the recovery of an unlawful State aid which has been found to be incompatible with the internal market in a decision which has become final. </a:t>
            </a:r>
            <a:endParaRPr lang="fr-FR" dirty="0"/>
          </a:p>
        </p:txBody>
      </p:sp>
    </p:spTree>
    <p:extLst>
      <p:ext uri="{BB962C8B-B14F-4D97-AF65-F5344CB8AC3E}">
        <p14:creationId xmlns:p14="http://schemas.microsoft.com/office/powerpoint/2010/main" val="40571379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A - State </a:t>
            </a:r>
            <a:r>
              <a:rPr lang="fr-FR" dirty="0" err="1"/>
              <a:t>imputability</a:t>
            </a:r>
            <a:endParaRPr lang="fr-FR" dirty="0"/>
          </a:p>
        </p:txBody>
      </p:sp>
      <p:sp>
        <p:nvSpPr>
          <p:cNvPr id="3" name="Espace réservé du contenu 2"/>
          <p:cNvSpPr>
            <a:spLocks noGrp="1"/>
          </p:cNvSpPr>
          <p:nvPr>
            <p:ph idx="1"/>
          </p:nvPr>
        </p:nvSpPr>
        <p:spPr/>
        <p:txBody>
          <a:bodyPr/>
          <a:lstStyle/>
          <a:p>
            <a:pPr marL="0" indent="0" algn="just">
              <a:buNone/>
            </a:pPr>
            <a:r>
              <a:rPr lang="en-US" dirty="0"/>
              <a:t>Only advantages granted directly or indirectly through State resources can constitute State aid within the meaning of Article 107(1) of the Treaty.</a:t>
            </a:r>
          </a:p>
          <a:p>
            <a:pPr marL="0" indent="0" algn="just">
              <a:buNone/>
            </a:pPr>
            <a:r>
              <a:rPr lang="en-US" dirty="0"/>
              <a:t>State resources include all resources of the public sector, including resources of intra-State entities (</a:t>
            </a:r>
            <a:r>
              <a:rPr lang="en-US" dirty="0" err="1"/>
              <a:t>decentralised</a:t>
            </a:r>
            <a:r>
              <a:rPr lang="en-US" dirty="0"/>
              <a:t>, federated, regional or other)  and, under certain circumstances, resources of private bodies </a:t>
            </a:r>
          </a:p>
          <a:p>
            <a:pPr marL="0" indent="0" algn="just">
              <a:buNone/>
            </a:pPr>
            <a:r>
              <a:rPr lang="en-US" dirty="0"/>
              <a:t>Resources of public undertakings also constitute State resources within the meaning of Article 107 of the Treaty because the State is capable of directing the use of these resources</a:t>
            </a:r>
            <a:endParaRPr lang="fr-FR" dirty="0"/>
          </a:p>
        </p:txBody>
      </p:sp>
    </p:spTree>
    <p:extLst>
      <p:ext uri="{BB962C8B-B14F-4D97-AF65-F5344CB8AC3E}">
        <p14:creationId xmlns:p14="http://schemas.microsoft.com/office/powerpoint/2010/main" val="3837173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dirty="0"/>
              <a:t>B - </a:t>
            </a:r>
            <a:r>
              <a:rPr lang="fr-FR" dirty="0" err="1"/>
              <a:t>Advantage</a:t>
            </a:r>
            <a:r>
              <a:rPr lang="fr-FR" dirty="0"/>
              <a:t> of the </a:t>
            </a:r>
            <a:r>
              <a:rPr lang="fr-FR" dirty="0" err="1"/>
              <a:t>measure</a:t>
            </a:r>
            <a:r>
              <a:rPr lang="fr-FR" dirty="0"/>
              <a:t> </a:t>
            </a:r>
          </a:p>
        </p:txBody>
      </p:sp>
      <p:sp>
        <p:nvSpPr>
          <p:cNvPr id="3" name="Espace réservé du contenu 2"/>
          <p:cNvSpPr>
            <a:spLocks noGrp="1"/>
          </p:cNvSpPr>
          <p:nvPr>
            <p:ph idx="1"/>
          </p:nvPr>
        </p:nvSpPr>
        <p:spPr/>
        <p:txBody>
          <a:bodyPr/>
          <a:lstStyle/>
          <a:p>
            <a:pPr marL="0" indent="0">
              <a:buNone/>
            </a:pPr>
            <a:r>
              <a:rPr lang="en-US" dirty="0"/>
              <a:t>To be considered as a state aid, </a:t>
            </a:r>
            <a:r>
              <a:rPr lang="en-US" b="1" dirty="0"/>
              <a:t>the measure must confer an advantage on the recipient. </a:t>
            </a:r>
          </a:p>
          <a:p>
            <a:pPr marL="0" indent="0" algn="just">
              <a:buNone/>
            </a:pPr>
            <a:r>
              <a:rPr lang="en-US" dirty="0">
                <a:sym typeface="Wingdings" panose="05000000000000000000" pitchFamily="2" charset="2"/>
              </a:rPr>
              <a:t> </a:t>
            </a:r>
            <a:r>
              <a:rPr lang="en-US" dirty="0"/>
              <a:t>This must </a:t>
            </a:r>
            <a:r>
              <a:rPr lang="en-US" b="1" dirty="0"/>
              <a:t>be interpreted in broad terms</a:t>
            </a:r>
            <a:r>
              <a:rPr lang="en-US" dirty="0"/>
              <a:t>. The aid concept covers not only positive benefits, such as subsidies, loans and public </a:t>
            </a:r>
            <a:r>
              <a:rPr lang="en-US" dirty="0" err="1"/>
              <a:t>shareholhing</a:t>
            </a:r>
            <a:r>
              <a:rPr lang="en-US" dirty="0"/>
              <a:t>, but also interventions which, in various forms, mitigate the charges which are </a:t>
            </a:r>
            <a:r>
              <a:rPr lang="en-US" b="1" dirty="0"/>
              <a:t>normally included in the budget of an undertaking and which, without therefore being subsidies in the strict meaning of the word, are similar in character and have the same effect </a:t>
            </a:r>
            <a:r>
              <a:rPr lang="en-US" dirty="0"/>
              <a:t>(Case, 1994, Banco exterior </a:t>
            </a:r>
            <a:r>
              <a:rPr lang="en-US" dirty="0" err="1"/>
              <a:t>Espana</a:t>
            </a:r>
            <a:r>
              <a:rPr lang="en-US" dirty="0"/>
              <a:t>, C 387/92). </a:t>
            </a:r>
            <a:endParaRPr lang="fr-FR" dirty="0"/>
          </a:p>
        </p:txBody>
      </p:sp>
    </p:spTree>
    <p:extLst>
      <p:ext uri="{BB962C8B-B14F-4D97-AF65-F5344CB8AC3E}">
        <p14:creationId xmlns:p14="http://schemas.microsoft.com/office/powerpoint/2010/main" val="1881621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000" b="1" i="1" dirty="0" err="1"/>
              <a:t>Advantage</a:t>
            </a:r>
            <a:r>
              <a:rPr lang="fr-FR" sz="3000" b="1" i="1" dirty="0"/>
              <a:t>: </a:t>
            </a:r>
            <a:r>
              <a:rPr lang="fr-FR" sz="3000" b="1" i="1" dirty="0" err="1"/>
              <a:t>appraisal</a:t>
            </a:r>
            <a:r>
              <a:rPr lang="fr-FR" sz="3000" b="1" i="1" dirty="0"/>
              <a:t> </a:t>
            </a:r>
            <a:r>
              <a:rPr lang="fr-FR" sz="3000" b="1" i="1" dirty="0" err="1"/>
              <a:t>through</a:t>
            </a:r>
            <a:r>
              <a:rPr lang="fr-FR" sz="3000" b="1" i="1" dirty="0"/>
              <a:t> </a:t>
            </a:r>
            <a:r>
              <a:rPr lang="fr-FR" sz="3000" b="1" i="1" dirty="0" err="1"/>
              <a:t>market</a:t>
            </a:r>
            <a:r>
              <a:rPr lang="fr-FR" sz="3000" b="1" i="1" dirty="0"/>
              <a:t> conditions </a:t>
            </a:r>
          </a:p>
        </p:txBody>
      </p:sp>
      <p:sp>
        <p:nvSpPr>
          <p:cNvPr id="3" name="Espace réservé du contenu 2"/>
          <p:cNvSpPr>
            <a:spLocks noGrp="1"/>
          </p:cNvSpPr>
          <p:nvPr>
            <p:ph idx="1"/>
          </p:nvPr>
        </p:nvSpPr>
        <p:spPr/>
        <p:txBody>
          <a:bodyPr>
            <a:normAutofit fontScale="85000" lnSpcReduction="20000"/>
          </a:bodyPr>
          <a:lstStyle/>
          <a:p>
            <a:pPr marL="0" indent="0" algn="just">
              <a:buNone/>
            </a:pPr>
            <a:r>
              <a:rPr lang="en-US" dirty="0"/>
              <a:t>An advantage, </a:t>
            </a:r>
            <a:r>
              <a:rPr lang="en-US" b="1" dirty="0"/>
              <a:t>within the meaning of Article 107(1) of the Treaty, is any economic benefit which an undertaking </a:t>
            </a:r>
            <a:r>
              <a:rPr lang="en-US" dirty="0"/>
              <a:t>could not have obtained </a:t>
            </a:r>
            <a:r>
              <a:rPr lang="en-US" i="1" dirty="0"/>
              <a:t>under normal market conditions</a:t>
            </a:r>
            <a:r>
              <a:rPr lang="en-US" dirty="0"/>
              <a:t>, that is to say in the absence of State intervention. </a:t>
            </a:r>
          </a:p>
          <a:p>
            <a:pPr marL="0" indent="0">
              <a:buNone/>
            </a:pPr>
            <a:r>
              <a:rPr lang="en-US" dirty="0"/>
              <a:t>The purpose </a:t>
            </a:r>
            <a:r>
              <a:rPr lang="en-US" b="1" dirty="0"/>
              <a:t>of the MEO (market economy </a:t>
            </a:r>
            <a:r>
              <a:rPr lang="en-US" b="1" dirty="0" err="1"/>
              <a:t>operatoir</a:t>
            </a:r>
            <a:r>
              <a:rPr lang="en-US" b="1" dirty="0"/>
              <a:t>) test is to assess whether the State has granted an advantage to an undertaking by not acting like a market economy operator with regard to a certain transaction</a:t>
            </a:r>
            <a:r>
              <a:rPr lang="en-US" dirty="0"/>
              <a:t>. In that respect, it is not relevant whether the intervention constitutes a rational means for the public bodies to pursue public policy (for example employment) considerations</a:t>
            </a:r>
          </a:p>
          <a:p>
            <a:pPr marL="0" indent="0">
              <a:buNone/>
            </a:pPr>
            <a:r>
              <a:rPr lang="en-US" dirty="0"/>
              <a:t>Whether a transaction </a:t>
            </a:r>
            <a:r>
              <a:rPr lang="en-US" b="1" dirty="0"/>
              <a:t>is in line with market conditions must be established through a global assessment of the effects of the transaction on the undertaking concerned without considering whether the specific means used to carry out that transaction would be available to market economy operators</a:t>
            </a:r>
            <a:r>
              <a:rPr lang="en-US" dirty="0"/>
              <a:t>. For instance, the applicability of the MEO test cannot be ruled out simply because the means employed by the State are fiscal in nature</a:t>
            </a:r>
            <a:endParaRPr lang="fr-FR" dirty="0"/>
          </a:p>
        </p:txBody>
      </p:sp>
    </p:spTree>
    <p:extLst>
      <p:ext uri="{BB962C8B-B14F-4D97-AF65-F5344CB8AC3E}">
        <p14:creationId xmlns:p14="http://schemas.microsoft.com/office/powerpoint/2010/main" val="2830136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2500" b="1" i="1" dirty="0" err="1"/>
              <a:t>Example</a:t>
            </a:r>
            <a:r>
              <a:rPr lang="fr-FR" sz="2500" b="1" i="1" dirty="0"/>
              <a:t> – Case SNCM - CJUE, 4 septembre 2014, SNCM, C-533/12 P</a:t>
            </a:r>
          </a:p>
        </p:txBody>
      </p:sp>
      <p:sp>
        <p:nvSpPr>
          <p:cNvPr id="3" name="Espace réservé du contenu 2"/>
          <p:cNvSpPr>
            <a:spLocks noGrp="1"/>
          </p:cNvSpPr>
          <p:nvPr>
            <p:ph idx="1"/>
          </p:nvPr>
        </p:nvSpPr>
        <p:spPr>
          <a:xfrm>
            <a:off x="838200" y="1461247"/>
            <a:ext cx="10515600" cy="4715716"/>
          </a:xfrm>
        </p:spPr>
        <p:txBody>
          <a:bodyPr>
            <a:normAutofit fontScale="85000" lnSpcReduction="20000"/>
          </a:bodyPr>
          <a:lstStyle/>
          <a:p>
            <a:pPr marL="0" indent="0">
              <a:buNone/>
            </a:pPr>
            <a:endParaRPr lang="en-US" dirty="0"/>
          </a:p>
          <a:p>
            <a:pPr marL="0" indent="0">
              <a:buNone/>
            </a:pPr>
            <a:r>
              <a:rPr lang="en-US" dirty="0"/>
              <a:t>31      According to the case-law of the Court of Justice, it is necessary to distinguish between, on the </a:t>
            </a:r>
            <a:r>
              <a:rPr lang="en-US" b="1" dirty="0"/>
              <a:t>one hand, the role of a Member State as shareholder of an undertaking and, on the other, that of the State acting as a public authority. The applicability of the private investor test ultimately depends on the Member State concerned having conferred</a:t>
            </a:r>
            <a:r>
              <a:rPr lang="en-US" dirty="0"/>
              <a:t>, in its capacity as shareholder and not in its capacity as public authority, an economic advantage on an undertaking (see judgments in Spain v Commission, EU:C:1994:325, paragraph 22, and Commission v EDF, EU:C:2012:318, paragraphs 80 and 81).</a:t>
            </a:r>
          </a:p>
          <a:p>
            <a:pPr marL="0" indent="0">
              <a:buNone/>
            </a:pPr>
            <a:endParaRPr lang="en-US" dirty="0"/>
          </a:p>
          <a:p>
            <a:pPr marL="0" indent="0">
              <a:buNone/>
            </a:pPr>
            <a:r>
              <a:rPr lang="en-US" dirty="0"/>
              <a:t>32      Therefore, it is necessary to assess whether, in similar circumstances, a private investor of a dimension comparable to that of the bodies managing the public sector could have been led to make capital contributions of the same size (judgment in Italy and SIM 2 Multimedia v Commission, EU:C:2003:252, paragraph 38 and the case-law cited). </a:t>
            </a:r>
          </a:p>
          <a:p>
            <a:pPr marL="0" indent="0">
              <a:buNone/>
            </a:pPr>
            <a:endParaRPr lang="fr-FR" dirty="0"/>
          </a:p>
        </p:txBody>
      </p:sp>
    </p:spTree>
    <p:extLst>
      <p:ext uri="{BB962C8B-B14F-4D97-AF65-F5344CB8AC3E}">
        <p14:creationId xmlns:p14="http://schemas.microsoft.com/office/powerpoint/2010/main" val="3086098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4200" b="1" i="1" dirty="0" err="1"/>
              <a:t>Advantage</a:t>
            </a:r>
            <a:r>
              <a:rPr lang="fr-FR" sz="4200" b="1" i="1" dirty="0"/>
              <a:t> – Mix </a:t>
            </a:r>
            <a:r>
              <a:rPr lang="fr-FR" sz="4200" b="1" i="1" dirty="0" err="1"/>
              <a:t>Measure</a:t>
            </a:r>
            <a:r>
              <a:rPr lang="fr-FR" sz="4200" b="1" i="1" dirty="0"/>
              <a:t>  (</a:t>
            </a:r>
            <a:r>
              <a:rPr lang="fr-FR" sz="4200" b="1" i="1" dirty="0" err="1"/>
              <a:t>Sea</a:t>
            </a:r>
            <a:r>
              <a:rPr lang="fr-FR" sz="4200" b="1" i="1" dirty="0"/>
              <a:t> France)</a:t>
            </a:r>
          </a:p>
        </p:txBody>
      </p:sp>
      <p:sp>
        <p:nvSpPr>
          <p:cNvPr id="3" name="Espace réservé du contenu 2"/>
          <p:cNvSpPr>
            <a:spLocks noGrp="1"/>
          </p:cNvSpPr>
          <p:nvPr>
            <p:ph idx="1"/>
          </p:nvPr>
        </p:nvSpPr>
        <p:spPr>
          <a:xfrm>
            <a:off x="838200" y="1532965"/>
            <a:ext cx="10515600" cy="4643998"/>
          </a:xfrm>
        </p:spPr>
        <p:txBody>
          <a:bodyPr>
            <a:normAutofit fontScale="77500" lnSpcReduction="20000"/>
          </a:bodyPr>
          <a:lstStyle/>
          <a:p>
            <a:pPr marL="0" indent="0">
              <a:buNone/>
            </a:pPr>
            <a:r>
              <a:rPr lang="en-US" dirty="0"/>
              <a:t>32      According to case-law, when it examines application of the private investor test the Commission must always examine all the relevant features of the transaction at issue and its context (see judgment of 13 September 2010 in Greece v Commission, T 415/05, T 416/05 and T 423/05, ECR, EU:T:2010:386, paragraph 172 and the case-law cited).</a:t>
            </a:r>
          </a:p>
          <a:p>
            <a:pPr marL="0" indent="0">
              <a:buNone/>
            </a:pPr>
            <a:r>
              <a:rPr lang="en-US" dirty="0"/>
              <a:t>33      Where the private investor test is to be applied to several consecutive measures of State intervention, the Commission must examine whether those interventions are so closely linked that they are inseparable from one another and that therefore those interventions must, for the purposes of Article 107(1) TFEU, be regarded as a single intervention (see, to that effect, judgment in Bouygues and Bouygues </a:t>
            </a:r>
            <a:r>
              <a:rPr lang="en-US" dirty="0" err="1"/>
              <a:t>Télécom</a:t>
            </a:r>
            <a:r>
              <a:rPr lang="en-US" dirty="0"/>
              <a:t> v Commission, paragraph 27 above, EU:C:2013:175, paragraph 103).</a:t>
            </a:r>
          </a:p>
          <a:p>
            <a:pPr marL="0" indent="0">
              <a:buNone/>
            </a:pPr>
            <a:r>
              <a:rPr lang="en-US" dirty="0"/>
              <a:t>34      Examination as to whether several consecutive measures of State intervention are inseparable must be carried out in the light of the criteria laid down by case-law, including, inter alia, the chronology of those interventions, their purpose and the circumstances of the beneficiary undertaking at the time of those interventions (see, to that effect, judgment in Bouygues and Bouygues </a:t>
            </a:r>
            <a:r>
              <a:rPr lang="en-US" dirty="0" err="1"/>
              <a:t>Télécom</a:t>
            </a:r>
            <a:r>
              <a:rPr lang="en-US" dirty="0"/>
              <a:t> v Commission, paragraph 27 above, EU:C:2013:175, paragraph 104, and judgment in BP Chemicals, paragraph 26 above, EU:T:1998:199, paragraphs 170 to 178).</a:t>
            </a:r>
          </a:p>
          <a:p>
            <a:pPr marL="0" indent="0">
              <a:buNone/>
            </a:pPr>
            <a:endParaRPr lang="fr-FR" dirty="0"/>
          </a:p>
        </p:txBody>
      </p:sp>
    </p:spTree>
    <p:extLst>
      <p:ext uri="{BB962C8B-B14F-4D97-AF65-F5344CB8AC3E}">
        <p14:creationId xmlns:p14="http://schemas.microsoft.com/office/powerpoint/2010/main" val="2231501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C - </a:t>
            </a:r>
            <a:r>
              <a:rPr lang="fr-FR" dirty="0" err="1"/>
              <a:t>Selectivity</a:t>
            </a:r>
            <a:endParaRPr lang="fr-FR" dirty="0"/>
          </a:p>
        </p:txBody>
      </p:sp>
      <p:sp>
        <p:nvSpPr>
          <p:cNvPr id="3" name="Espace réservé du contenu 2"/>
          <p:cNvSpPr>
            <a:spLocks noGrp="1"/>
          </p:cNvSpPr>
          <p:nvPr>
            <p:ph idx="1"/>
          </p:nvPr>
        </p:nvSpPr>
        <p:spPr/>
        <p:txBody>
          <a:bodyPr>
            <a:normAutofit fontScale="85000" lnSpcReduction="20000"/>
          </a:bodyPr>
          <a:lstStyle/>
          <a:p>
            <a:pPr marL="0" indent="0" algn="just">
              <a:buNone/>
            </a:pPr>
            <a:r>
              <a:rPr lang="en-US" dirty="0"/>
              <a:t>To fall within the scope of Article 107(1) of the Treaty, a </a:t>
            </a:r>
            <a:r>
              <a:rPr lang="en-US" b="1" dirty="0"/>
              <a:t>State measure must </a:t>
            </a:r>
            <a:r>
              <a:rPr lang="en-US" b="1" dirty="0" err="1"/>
              <a:t>favour</a:t>
            </a:r>
            <a:r>
              <a:rPr lang="en-US" b="1" dirty="0"/>
              <a:t> ‘certain undertakings or the production of certain goods’. Hence, not all measures which </a:t>
            </a:r>
            <a:r>
              <a:rPr lang="en-US" b="1" dirty="0" err="1"/>
              <a:t>favour</a:t>
            </a:r>
            <a:r>
              <a:rPr lang="en-US" b="1" dirty="0"/>
              <a:t> economic operators fall under the notion of aid, but only those which grant an advantage in a selective way to certain undertakings or categories of undertakings or to certain economic sectors.</a:t>
            </a:r>
          </a:p>
          <a:p>
            <a:pPr marL="0" indent="0" algn="just">
              <a:buNone/>
            </a:pPr>
            <a:r>
              <a:rPr lang="en-US" dirty="0"/>
              <a:t>Measures of purely general application which do not </a:t>
            </a:r>
            <a:r>
              <a:rPr lang="en-US" dirty="0" err="1"/>
              <a:t>favour</a:t>
            </a:r>
            <a:r>
              <a:rPr lang="en-US" dirty="0"/>
              <a:t> certain undertakings only or the production of certain goods only do not fall within the scope of Article 107(1) of the Treaty. However, </a:t>
            </a:r>
            <a:r>
              <a:rPr lang="en-US" b="1" dirty="0"/>
              <a:t>the case-law has made it clear that even interventions which, at first appearance, apply to undertakings in general may be selective to a certain extent and, accordingly, be regarded as measures designed to </a:t>
            </a:r>
            <a:r>
              <a:rPr lang="en-US" b="1" dirty="0" err="1"/>
              <a:t>favour</a:t>
            </a:r>
            <a:r>
              <a:rPr lang="en-US" b="1" dirty="0"/>
              <a:t> certain undertakings or the production of certain goods</a:t>
            </a:r>
          </a:p>
          <a:p>
            <a:pPr marL="0" indent="0" algn="just">
              <a:buNone/>
            </a:pPr>
            <a:r>
              <a:rPr lang="en-US" dirty="0"/>
              <a:t>When Member States adopt ad hoc positive measures benefiting one or more identified undertakings (for instance, granting money or assets to certain undertakings), it is normally easy to conclude that such measures have a selective character, as they reserve </a:t>
            </a:r>
            <a:r>
              <a:rPr lang="en-US" dirty="0" err="1"/>
              <a:t>favourable</a:t>
            </a:r>
            <a:r>
              <a:rPr lang="en-US" dirty="0"/>
              <a:t> treatment for one or a few undertakings</a:t>
            </a:r>
            <a:endParaRPr lang="fr-FR" dirty="0"/>
          </a:p>
        </p:txBody>
      </p:sp>
    </p:spTree>
    <p:extLst>
      <p:ext uri="{BB962C8B-B14F-4D97-AF65-F5344CB8AC3E}">
        <p14:creationId xmlns:p14="http://schemas.microsoft.com/office/powerpoint/2010/main" val="4217073038"/>
      </p:ext>
    </p:extLst>
  </p:cSld>
  <p:clrMapOvr>
    <a:masterClrMapping/>
  </p:clrMapOvr>
</p:sld>
</file>

<file path=ppt/theme/theme1.xml><?xml version="1.0" encoding="utf-8"?>
<a:theme xmlns:a="http://schemas.openxmlformats.org/drawingml/2006/main" name="1_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29650</TotalTime>
  <Words>5947</Words>
  <Application>Microsoft Office PowerPoint</Application>
  <PresentationFormat>Grand écran</PresentationFormat>
  <Paragraphs>222</Paragraphs>
  <Slides>30</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30</vt:i4>
      </vt:variant>
    </vt:vector>
  </HeadingPairs>
  <TitlesOfParts>
    <vt:vector size="37" baseType="lpstr">
      <vt:lpstr>Arial</vt:lpstr>
      <vt:lpstr>Calibri</vt:lpstr>
      <vt:lpstr>Calibri Light</vt:lpstr>
      <vt:lpstr>Verdana</vt:lpstr>
      <vt:lpstr>Wingdings</vt:lpstr>
      <vt:lpstr>1_Thème Office</vt:lpstr>
      <vt:lpstr>2_Thème Office</vt:lpstr>
      <vt:lpstr>European business law</vt:lpstr>
      <vt:lpstr>EU Competition Law and State aid </vt:lpstr>
      <vt:lpstr> S. I - State aid regime – definition and general overwiew</vt:lpstr>
      <vt:lpstr>A - State imputability</vt:lpstr>
      <vt:lpstr>B - Advantage of the measure </vt:lpstr>
      <vt:lpstr>Advantage: appraisal through market conditions </vt:lpstr>
      <vt:lpstr>Example – Case SNCM - CJUE, 4 septembre 2014, SNCM, C-533/12 P</vt:lpstr>
      <vt:lpstr>Advantage – Mix Measure  (Sea France)</vt:lpstr>
      <vt:lpstr>C - Selectivity</vt:lpstr>
      <vt:lpstr>De facto / de jure selectivity</vt:lpstr>
      <vt:lpstr>D - Effect on trade</vt:lpstr>
      <vt:lpstr>II – Use of derogatories regimes for network activities  A –  The theory of compensation: Altmark case (24 juillet 2003, C-280/00)</vt:lpstr>
      <vt:lpstr>Almark criteria (following)</vt:lpstr>
      <vt:lpstr>Présentation PowerPoint</vt:lpstr>
      <vt:lpstr>Altmark criteria – limits : Entrustment Act (mandat)</vt:lpstr>
      <vt:lpstr>B – Regime (framework) of justification for SGEI </vt:lpstr>
      <vt:lpstr>Decision - Compatible aid exempted from notification (safe harbour) - Commission Decision of 20 December 2011 on the application of Article 106(2) of the Treaty on the Functioning of the European Union to State aid in the form of public service compensation granted to certain undertakings entrusted with the operation of services of general economic interest (notified under document C(2011) 9380</vt:lpstr>
      <vt:lpstr>II – C De Minimis aid</vt:lpstr>
      <vt:lpstr>Section 3 – Exemptions mechanisms / justifications / compatible aids</vt:lpstr>
      <vt:lpstr>III - exemptions</vt:lpstr>
      <vt:lpstr> Distinction between « block exemption » and « individual exemption »:   Block exemption: Commission Regulation (EU) N°651/2014 of 17 June 2014 declaring certain categories of aid compatible with the internal market in application of Articles 107 and 108 of the Treaty  </vt:lpstr>
      <vt:lpstr> Distinction between « block exemption » and « individual exemption »:   Block exemption: Commission Regulation (EU) N°651/2014 of 17 June 2014 declaring certain categories of aid compatible with the internal market in application of Articles 107 and 108 of the Treaty  </vt:lpstr>
      <vt:lpstr> Individual exemption </vt:lpstr>
      <vt:lpstr> Individual exemption </vt:lpstr>
      <vt:lpstr>Présentation PowerPoint</vt:lpstr>
      <vt:lpstr>IV – New issues of funding with the green deal</vt:lpstr>
      <vt:lpstr>V – Procedure of Control of state aid</vt:lpstr>
      <vt:lpstr>A – Distinction between new aid / existing aid</vt:lpstr>
      <vt:lpstr>B – Procedural review </vt:lpstr>
      <vt:lpstr>B – Procedural review (following) : national juridictions </vt:lpstr>
    </vt:vector>
  </TitlesOfParts>
  <Company>UVHC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European business law</dc:title>
  <dc:creator>Stéphane DE LA ROSA</dc:creator>
  <cp:lastModifiedBy>DELAROSA</cp:lastModifiedBy>
  <cp:revision>33</cp:revision>
  <dcterms:created xsi:type="dcterms:W3CDTF">2016-11-16T18:13:09Z</dcterms:created>
  <dcterms:modified xsi:type="dcterms:W3CDTF">2023-10-16T19:20:08Z</dcterms:modified>
</cp:coreProperties>
</file>