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8" r:id="rId2"/>
    <p:sldId id="286" r:id="rId3"/>
    <p:sldId id="287" r:id="rId4"/>
    <p:sldId id="289" r:id="rId5"/>
    <p:sldId id="301" r:id="rId6"/>
    <p:sldId id="292" r:id="rId7"/>
    <p:sldId id="290" r:id="rId8"/>
    <p:sldId id="291" r:id="rId9"/>
    <p:sldId id="302" r:id="rId10"/>
    <p:sldId id="293" r:id="rId11"/>
    <p:sldId id="300" r:id="rId12"/>
    <p:sldId id="296" r:id="rId13"/>
    <p:sldId id="297" r:id="rId14"/>
    <p:sldId id="306"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09" autoAdjust="0"/>
    <p:restoredTop sz="94660"/>
  </p:normalViewPr>
  <p:slideViewPr>
    <p:cSldViewPr snapToGrid="0">
      <p:cViewPr varScale="1">
        <p:scale>
          <a:sx n="73" d="100"/>
          <a:sy n="73" d="100"/>
        </p:scale>
        <p:origin x="3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6.5193923611111107E-2"/>
          <c:y val="3.4759722222222227E-2"/>
          <c:w val="0.92577031249999997"/>
          <c:h val="0.83942951388888887"/>
        </c:manualLayout>
      </c:layout>
      <c:barChart>
        <c:barDir val="col"/>
        <c:grouping val="stacked"/>
        <c:varyColors val="0"/>
        <c:ser>
          <c:idx val="0"/>
          <c:order val="0"/>
          <c:tx>
            <c:strRef>
              <c:f>'61'!$B$5</c:f>
              <c:strCache>
                <c:ptCount val="1"/>
                <c:pt idx="0">
                  <c:v>Competitively tendered</c:v>
                </c:pt>
              </c:strCache>
            </c:strRef>
          </c:tx>
          <c:spPr>
            <a:solidFill>
              <a:schemeClr val="dk1">
                <a:tint val="88500"/>
              </a:schemeClr>
            </a:solidFill>
            <a:ln>
              <a:noFill/>
            </a:ln>
            <a:effectLst/>
          </c:spPr>
          <c:invertIfNegative val="0"/>
          <c:cat>
            <c:strRef>
              <c:f>'61'!$A$6:$A$31</c:f>
              <c:strCache>
                <c:ptCount val="26"/>
                <c:pt idx="0">
                  <c:v>UK</c:v>
                </c:pt>
                <c:pt idx="1">
                  <c:v>DE</c:v>
                </c:pt>
                <c:pt idx="2">
                  <c:v>FR</c:v>
                </c:pt>
                <c:pt idx="3">
                  <c:v>IT</c:v>
                </c:pt>
                <c:pt idx="4">
                  <c:v>PL</c:v>
                </c:pt>
                <c:pt idx="5">
                  <c:v>ES</c:v>
                </c:pt>
                <c:pt idx="6">
                  <c:v>BE</c:v>
                </c:pt>
                <c:pt idx="7">
                  <c:v>AT</c:v>
                </c:pt>
                <c:pt idx="8">
                  <c:v>CZ</c:v>
                </c:pt>
                <c:pt idx="9">
                  <c:v>HU</c:v>
                </c:pt>
                <c:pt idx="10">
                  <c:v>DK</c:v>
                </c:pt>
                <c:pt idx="11">
                  <c:v>SE</c:v>
                </c:pt>
                <c:pt idx="12">
                  <c:v>RO</c:v>
                </c:pt>
                <c:pt idx="13">
                  <c:v>FI</c:v>
                </c:pt>
                <c:pt idx="14">
                  <c:v>SK</c:v>
                </c:pt>
                <c:pt idx="15">
                  <c:v>NO</c:v>
                </c:pt>
                <c:pt idx="16">
                  <c:v>IE</c:v>
                </c:pt>
                <c:pt idx="17">
                  <c:v>BG</c:v>
                </c:pt>
                <c:pt idx="18">
                  <c:v>EL</c:v>
                </c:pt>
                <c:pt idx="19">
                  <c:v>HR</c:v>
                </c:pt>
                <c:pt idx="20">
                  <c:v>SI</c:v>
                </c:pt>
                <c:pt idx="21">
                  <c:v>LV</c:v>
                </c:pt>
                <c:pt idx="22">
                  <c:v>LU</c:v>
                </c:pt>
                <c:pt idx="23">
                  <c:v>PT</c:v>
                </c:pt>
                <c:pt idx="24">
                  <c:v>EE</c:v>
                </c:pt>
                <c:pt idx="25">
                  <c:v>LT</c:v>
                </c:pt>
              </c:strCache>
            </c:strRef>
          </c:cat>
          <c:val>
            <c:numRef>
              <c:f>'61'!$B$6:$B$31</c:f>
              <c:numCache>
                <c:formatCode>#,##0;[Red]\(#,##0\);\-</c:formatCode>
                <c:ptCount val="26"/>
                <c:pt idx="0">
                  <c:v>65.010999999999996</c:v>
                </c:pt>
                <c:pt idx="1">
                  <c:v>38.200000000000003</c:v>
                </c:pt>
                <c:pt idx="2">
                  <c:v>0</c:v>
                </c:pt>
                <c:pt idx="3">
                  <c:v>0.61299999999999999</c:v>
                </c:pt>
                <c:pt idx="4">
                  <c:v>1.7872000000000001</c:v>
                </c:pt>
                <c:pt idx="5">
                  <c:v>0</c:v>
                </c:pt>
                <c:pt idx="6">
                  <c:v>0</c:v>
                </c:pt>
                <c:pt idx="7">
                  <c:v>0</c:v>
                </c:pt>
                <c:pt idx="8">
                  <c:v>0.09</c:v>
                </c:pt>
                <c:pt idx="9">
                  <c:v>0</c:v>
                </c:pt>
                <c:pt idx="10">
                  <c:v>0.23300000000000001</c:v>
                </c:pt>
                <c:pt idx="11">
                  <c:v>6.3289999999999997</c:v>
                </c:pt>
                <c:pt idx="12">
                  <c:v>0</c:v>
                </c:pt>
                <c:pt idx="13">
                  <c:v>0</c:v>
                </c:pt>
                <c:pt idx="14">
                  <c:v>0</c:v>
                </c:pt>
                <c:pt idx="15">
                  <c:v>7.8600000000000003E-2</c:v>
                </c:pt>
                <c:pt idx="16">
                  <c:v>0</c:v>
                </c:pt>
                <c:pt idx="17">
                  <c:v>1.3440999999999999</c:v>
                </c:pt>
                <c:pt idx="18">
                  <c:v>0</c:v>
                </c:pt>
                <c:pt idx="19">
                  <c:v>0</c:v>
                </c:pt>
                <c:pt idx="20">
                  <c:v>0</c:v>
                </c:pt>
                <c:pt idx="21">
                  <c:v>0</c:v>
                </c:pt>
                <c:pt idx="22">
                  <c:v>0</c:v>
                </c:pt>
                <c:pt idx="23">
                  <c:v>0.34339999999999998</c:v>
                </c:pt>
                <c:pt idx="24">
                  <c:v>0</c:v>
                </c:pt>
                <c:pt idx="25">
                  <c:v>0</c:v>
                </c:pt>
              </c:numCache>
            </c:numRef>
          </c:val>
          <c:extLst>
            <c:ext xmlns:c16="http://schemas.microsoft.com/office/drawing/2014/chart" uri="{C3380CC4-5D6E-409C-BE32-E72D297353CC}">
              <c16:uniqueId val="{00000000-9B54-42FE-B989-EF2FC24A4EBC}"/>
            </c:ext>
          </c:extLst>
        </c:ser>
        <c:ser>
          <c:idx val="1"/>
          <c:order val="1"/>
          <c:tx>
            <c:strRef>
              <c:f>'61'!$C$5</c:f>
              <c:strCache>
                <c:ptCount val="1"/>
                <c:pt idx="0">
                  <c:v>Directly awarded</c:v>
                </c:pt>
              </c:strCache>
            </c:strRef>
          </c:tx>
          <c:spPr>
            <a:solidFill>
              <a:schemeClr val="dk1">
                <a:tint val="55000"/>
              </a:schemeClr>
            </a:solidFill>
            <a:ln>
              <a:noFill/>
            </a:ln>
            <a:effectLst/>
          </c:spPr>
          <c:invertIfNegative val="0"/>
          <c:cat>
            <c:strRef>
              <c:f>'61'!$A$6:$A$31</c:f>
              <c:strCache>
                <c:ptCount val="26"/>
                <c:pt idx="0">
                  <c:v>UK</c:v>
                </c:pt>
                <c:pt idx="1">
                  <c:v>DE</c:v>
                </c:pt>
                <c:pt idx="2">
                  <c:v>FR</c:v>
                </c:pt>
                <c:pt idx="3">
                  <c:v>IT</c:v>
                </c:pt>
                <c:pt idx="4">
                  <c:v>PL</c:v>
                </c:pt>
                <c:pt idx="5">
                  <c:v>ES</c:v>
                </c:pt>
                <c:pt idx="6">
                  <c:v>BE</c:v>
                </c:pt>
                <c:pt idx="7">
                  <c:v>AT</c:v>
                </c:pt>
                <c:pt idx="8">
                  <c:v>CZ</c:v>
                </c:pt>
                <c:pt idx="9">
                  <c:v>HU</c:v>
                </c:pt>
                <c:pt idx="10">
                  <c:v>DK</c:v>
                </c:pt>
                <c:pt idx="11">
                  <c:v>SE</c:v>
                </c:pt>
                <c:pt idx="12">
                  <c:v>RO</c:v>
                </c:pt>
                <c:pt idx="13">
                  <c:v>FI</c:v>
                </c:pt>
                <c:pt idx="14">
                  <c:v>SK</c:v>
                </c:pt>
                <c:pt idx="15">
                  <c:v>NO</c:v>
                </c:pt>
                <c:pt idx="16">
                  <c:v>IE</c:v>
                </c:pt>
                <c:pt idx="17">
                  <c:v>BG</c:v>
                </c:pt>
                <c:pt idx="18">
                  <c:v>EL</c:v>
                </c:pt>
                <c:pt idx="19">
                  <c:v>HR</c:v>
                </c:pt>
                <c:pt idx="20">
                  <c:v>SI</c:v>
                </c:pt>
                <c:pt idx="21">
                  <c:v>LV</c:v>
                </c:pt>
                <c:pt idx="22">
                  <c:v>LU</c:v>
                </c:pt>
                <c:pt idx="23">
                  <c:v>PT</c:v>
                </c:pt>
                <c:pt idx="24">
                  <c:v>EE</c:v>
                </c:pt>
                <c:pt idx="25">
                  <c:v>LT</c:v>
                </c:pt>
              </c:strCache>
            </c:strRef>
          </c:cat>
          <c:val>
            <c:numRef>
              <c:f>'61'!$C$6:$C$31</c:f>
              <c:numCache>
                <c:formatCode>#,##0;[Red]\(#,##0\);\-</c:formatCode>
                <c:ptCount val="26"/>
                <c:pt idx="0">
                  <c:v>0.44700000000000001</c:v>
                </c:pt>
                <c:pt idx="1">
                  <c:v>17.399999999999999</c:v>
                </c:pt>
                <c:pt idx="2">
                  <c:v>34.299999999999997</c:v>
                </c:pt>
                <c:pt idx="3">
                  <c:v>28.463000000000001</c:v>
                </c:pt>
                <c:pt idx="4">
                  <c:v>14.5136</c:v>
                </c:pt>
                <c:pt idx="5">
                  <c:v>10.887</c:v>
                </c:pt>
                <c:pt idx="6">
                  <c:v>9.84</c:v>
                </c:pt>
                <c:pt idx="7">
                  <c:v>8.7279999999999998</c:v>
                </c:pt>
                <c:pt idx="8">
                  <c:v>8.31</c:v>
                </c:pt>
                <c:pt idx="9">
                  <c:v>7.2966999999999995</c:v>
                </c:pt>
                <c:pt idx="10">
                  <c:v>6.0990000000000002</c:v>
                </c:pt>
                <c:pt idx="11">
                  <c:v>0</c:v>
                </c:pt>
                <c:pt idx="12">
                  <c:v>4.952</c:v>
                </c:pt>
                <c:pt idx="13">
                  <c:v>3.7509999999999999</c:v>
                </c:pt>
                <c:pt idx="14">
                  <c:v>3.2734999999999999</c:v>
                </c:pt>
                <c:pt idx="15">
                  <c:v>3.0880999999999998</c:v>
                </c:pt>
                <c:pt idx="16">
                  <c:v>1.99</c:v>
                </c:pt>
                <c:pt idx="17">
                  <c:v>0</c:v>
                </c:pt>
                <c:pt idx="18">
                  <c:v>1.1601000000000001</c:v>
                </c:pt>
                <c:pt idx="19">
                  <c:v>0.82899999999999996</c:v>
                </c:pt>
                <c:pt idx="20">
                  <c:v>0.55180000000000007</c:v>
                </c:pt>
                <c:pt idx="21">
                  <c:v>0.54459999999999997</c:v>
                </c:pt>
                <c:pt idx="22">
                  <c:v>0.41699999999999998</c:v>
                </c:pt>
                <c:pt idx="23">
                  <c:v>0</c:v>
                </c:pt>
                <c:pt idx="24">
                  <c:v>0.29640000000000005</c:v>
                </c:pt>
                <c:pt idx="25">
                  <c:v>0.26700000000000002</c:v>
                </c:pt>
              </c:numCache>
            </c:numRef>
          </c:val>
          <c:extLst>
            <c:ext xmlns:c16="http://schemas.microsoft.com/office/drawing/2014/chart" uri="{C3380CC4-5D6E-409C-BE32-E72D297353CC}">
              <c16:uniqueId val="{00000001-9B54-42FE-B989-EF2FC24A4EBC}"/>
            </c:ext>
          </c:extLst>
        </c:ser>
        <c:dLbls>
          <c:showLegendKey val="0"/>
          <c:showVal val="0"/>
          <c:showCatName val="0"/>
          <c:showSerName val="0"/>
          <c:showPercent val="0"/>
          <c:showBubbleSize val="0"/>
        </c:dLbls>
        <c:gapWidth val="50"/>
        <c:overlap val="100"/>
        <c:axId val="249444992"/>
        <c:axId val="344740224"/>
      </c:barChart>
      <c:catAx>
        <c:axId val="249444992"/>
        <c:scaling>
          <c:orientation val="minMax"/>
        </c:scaling>
        <c:delete val="0"/>
        <c:axPos val="b"/>
        <c:numFmt formatCode="General" sourceLinked="1"/>
        <c:majorTickMark val="none"/>
        <c:minorTickMark val="none"/>
        <c:tickLblPos val="nextTo"/>
        <c:spPr>
          <a:noFill/>
          <a:ln w="12700" cap="flat" cmpd="sng" algn="ctr">
            <a:solidFill>
              <a:srgbClr val="88787C"/>
            </a:solidFill>
            <a:prstDash val="solid"/>
            <a:round/>
          </a:ln>
          <a:effectLst/>
        </c:spPr>
        <c:txPr>
          <a:bodyPr rot="0" spcFirstLastPara="1" vertOverflow="ellipsis" wrap="square" anchor="ctr" anchorCtr="1"/>
          <a:lstStyle/>
          <a:p>
            <a:pPr>
              <a:defRPr sz="800" b="0" i="0" u="none" strike="noStrike" kern="1200" baseline="0">
                <a:solidFill>
                  <a:srgbClr val="161B21"/>
                </a:solidFill>
                <a:latin typeface="Calibri"/>
                <a:ea typeface="Calibri"/>
                <a:cs typeface="Calibri"/>
              </a:defRPr>
            </a:pPr>
            <a:endParaRPr lang="fr-FR"/>
          </a:p>
        </c:txPr>
        <c:crossAx val="344740224"/>
        <c:crosses val="autoZero"/>
        <c:auto val="1"/>
        <c:lblAlgn val="ctr"/>
        <c:lblOffset val="100"/>
        <c:noMultiLvlLbl val="0"/>
      </c:catAx>
      <c:valAx>
        <c:axId val="344740224"/>
        <c:scaling>
          <c:orientation val="minMax"/>
        </c:scaling>
        <c:delete val="0"/>
        <c:axPos val="l"/>
        <c:majorGridlines>
          <c:spPr>
            <a:ln w="6350" cap="flat" cmpd="sng" algn="ctr">
              <a:solidFill>
                <a:srgbClr val="88787C"/>
              </a:solidFill>
              <a:prstDash val="solid"/>
              <a:round/>
            </a:ln>
            <a:effectLst/>
          </c:spPr>
        </c:majorGridlines>
        <c:title>
          <c:tx>
            <c:rich>
              <a:bodyPr rot="-5400000" spcFirstLastPara="1" vertOverflow="ellipsis" vert="horz" wrap="square" anchor="ctr" anchorCtr="1"/>
              <a:lstStyle/>
              <a:p>
                <a:pPr>
                  <a:defRPr sz="900" b="0" i="0" u="none" strike="noStrike" kern="1200" baseline="0">
                    <a:solidFill>
                      <a:srgbClr val="161B21"/>
                    </a:solidFill>
                    <a:latin typeface="Calibri"/>
                    <a:ea typeface="Calibri"/>
                    <a:cs typeface="Calibri"/>
                  </a:defRPr>
                </a:pPr>
                <a:r>
                  <a:rPr lang="en-US" sz="900"/>
                  <a:t>Billion passenger-kilometres</a:t>
                </a:r>
              </a:p>
            </c:rich>
          </c:tx>
          <c:layout>
            <c:manualLayout>
              <c:xMode val="edge"/>
              <c:yMode val="edge"/>
              <c:x val="2.1184027777777776E-3"/>
              <c:y val="0.19395138888888888"/>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161B21"/>
                  </a:solidFill>
                  <a:latin typeface="Calibri"/>
                  <a:ea typeface="Calibri"/>
                  <a:cs typeface="Calibri"/>
                </a:defRPr>
              </a:pPr>
              <a:endParaRPr lang="fr-FR"/>
            </a:p>
          </c:txPr>
        </c:title>
        <c:numFmt formatCode="#,##0" sourceLinked="0"/>
        <c:majorTickMark val="none"/>
        <c:minorTickMark val="none"/>
        <c:tickLblPos val="nextTo"/>
        <c:spPr>
          <a:noFill/>
          <a:ln w="12700" cap="flat" cmpd="sng" algn="ctr">
            <a:solidFill>
              <a:srgbClr val="88787C"/>
            </a:solidFill>
            <a:prstDash val="solid"/>
            <a:round/>
          </a:ln>
          <a:effectLst/>
        </c:spPr>
        <c:txPr>
          <a:bodyPr rot="0" spcFirstLastPara="1" vertOverflow="ellipsis" wrap="square" anchor="ctr" anchorCtr="1"/>
          <a:lstStyle/>
          <a:p>
            <a:pPr>
              <a:defRPr sz="800" b="0" i="0" u="none" strike="noStrike" kern="1200" baseline="0">
                <a:solidFill>
                  <a:srgbClr val="161B21"/>
                </a:solidFill>
                <a:latin typeface="Calibri"/>
                <a:ea typeface="Calibri"/>
                <a:cs typeface="Calibri"/>
              </a:defRPr>
            </a:pPr>
            <a:endParaRPr lang="fr-FR"/>
          </a:p>
        </c:txPr>
        <c:crossAx val="249444992"/>
        <c:crosses val="autoZero"/>
        <c:crossBetween val="between"/>
      </c:valAx>
      <c:spPr>
        <a:noFill/>
        <a:ln w="25400">
          <a:noFill/>
        </a:ln>
        <a:effectLst/>
      </c:spPr>
    </c:plotArea>
    <c:legend>
      <c:legendPos val="b"/>
      <c:layout>
        <c:manualLayout>
          <c:xMode val="edge"/>
          <c:yMode val="edge"/>
          <c:x val="0.17963020833333335"/>
          <c:y val="0.93826458333333329"/>
          <c:w val="0.67801584972116236"/>
          <c:h val="5.9405940594059403E-2"/>
        </c:manualLayout>
      </c:layout>
      <c:overlay val="0"/>
      <c:spPr>
        <a:noFill/>
        <a:ln w="25400">
          <a:noFill/>
        </a:ln>
        <a:effectLst/>
      </c:spPr>
      <c:txPr>
        <a:bodyPr rot="0" spcFirstLastPara="1" vertOverflow="ellipsis" vert="horz" wrap="square" anchor="ctr" anchorCtr="1"/>
        <a:lstStyle/>
        <a:p>
          <a:pPr>
            <a:defRPr sz="800" b="0" i="0" u="none" strike="noStrike" kern="1200" baseline="0">
              <a:solidFill>
                <a:srgbClr val="161B21"/>
              </a:solidFill>
              <a:latin typeface="Calibri"/>
              <a:ea typeface="Calibri"/>
              <a:cs typeface="Calibri"/>
            </a:defRPr>
          </a:pPr>
          <a:endParaRPr lang="fr-FR"/>
        </a:p>
      </c:txPr>
    </c:legend>
    <c:plotVisOnly val="1"/>
    <c:dispBlanksAs val="gap"/>
    <c:showDLblsOverMax val="0"/>
  </c:chart>
  <c:spPr>
    <a:solidFill>
      <a:schemeClr val="bg1"/>
    </a:solidFill>
    <a:ln w="9525" cap="flat" cmpd="sng" algn="ctr">
      <a:noFill/>
      <a:prstDash val="solid"/>
      <a:round/>
    </a:ln>
    <a:effectLst/>
  </c:spPr>
  <c:txPr>
    <a:bodyPr/>
    <a:lstStyle/>
    <a:p>
      <a:pPr>
        <a:defRPr sz="800" b="0" i="0" u="none" strike="noStrike" baseline="0">
          <a:solidFill>
            <a:srgbClr val="161B21"/>
          </a:solidFill>
          <a:latin typeface="Calibri"/>
          <a:ea typeface="Calibri"/>
          <a:cs typeface="Calibri"/>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hasCustomPrompt="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hasCustomPrompt="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E6F041D-0A5F-4E6B-80A6-406CAFA47604}" type="datetimeFigureOut">
              <a:rPr lang="fr-FR" smtClean="0"/>
              <a:t>29/09/2023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E6F041D-0A5F-4E6B-80A6-406CAFA47604}" type="datetimeFigureOut">
              <a:rPr lang="fr-FR" smtClean="0"/>
              <a:t>29/09/2023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E6F041D-0A5F-4E6B-80A6-406CAFA47604}" type="datetimeFigureOut">
              <a:rPr lang="fr-FR" smtClean="0"/>
              <a:t>29/09/2023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E6F041D-0A5F-4E6B-80A6-406CAFA47604}" type="datetimeFigureOut">
              <a:rPr lang="fr-FR" smtClean="0"/>
              <a:t>29/09/2023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6F041D-0A5F-4E6B-80A6-406CAFA47604}" type="datetimeFigureOut">
              <a:rPr lang="fr-FR" smtClean="0"/>
              <a:t>29/09/2023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E6F041D-0A5F-4E6B-80A6-406CAFA47604}" type="datetimeFigureOut">
              <a:rPr lang="fr-FR" smtClean="0"/>
              <a:t>29/09/2023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E6F041D-0A5F-4E6B-80A6-406CAFA47604}" type="datetimeFigureOut">
              <a:rPr lang="fr-FR" smtClean="0"/>
              <a:t>29/09/2023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325EEC-6FB4-44F5-8CF3-B2443A7F40A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F041D-0A5F-4E6B-80A6-406CAFA47604}" type="datetimeFigureOut">
              <a:rPr lang="fr-FR" smtClean="0"/>
              <a:t>29/09/2023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25EEC-6FB4-44F5-8CF3-B2443A7F40A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i="1" dirty="0" err="1"/>
              <a:t>European</a:t>
            </a:r>
            <a:r>
              <a:rPr lang="fr-FR" i="1" dirty="0"/>
              <a:t> </a:t>
            </a:r>
            <a:r>
              <a:rPr lang="fr-FR" i="1" dirty="0" err="1"/>
              <a:t>E</a:t>
            </a:r>
            <a:r>
              <a:rPr lang="fr-FR" i="1" dirty="0" err="1" smtClean="0"/>
              <a:t>conomic</a:t>
            </a:r>
            <a:r>
              <a:rPr lang="fr-FR" i="1" dirty="0" smtClean="0"/>
              <a:t> </a:t>
            </a:r>
            <a:r>
              <a:rPr lang="fr-FR" i="1" dirty="0" err="1"/>
              <a:t>R</a:t>
            </a:r>
            <a:r>
              <a:rPr lang="fr-FR" i="1" dirty="0" err="1" smtClean="0"/>
              <a:t>egulation</a:t>
            </a:r>
            <a:r>
              <a:rPr lang="fr-FR" i="1" dirty="0" smtClean="0"/>
              <a:t> </a:t>
            </a:r>
            <a:r>
              <a:rPr lang="fr-FR" i="1" dirty="0"/>
              <a:t>L</a:t>
            </a:r>
            <a:r>
              <a:rPr lang="fr-FR" i="1" dirty="0" smtClean="0"/>
              <a:t>aw</a:t>
            </a:r>
            <a:endParaRPr lang="fr-FR" i="1" dirty="0"/>
          </a:p>
        </p:txBody>
      </p:sp>
      <p:sp>
        <p:nvSpPr>
          <p:cNvPr id="3" name="Sous-titre 2"/>
          <p:cNvSpPr>
            <a:spLocks noGrp="1"/>
          </p:cNvSpPr>
          <p:nvPr>
            <p:ph type="subTitle" idx="1"/>
          </p:nvPr>
        </p:nvSpPr>
        <p:spPr>
          <a:xfrm>
            <a:off x="1524000" y="3618412"/>
            <a:ext cx="9144000" cy="1639388"/>
          </a:xfrm>
        </p:spPr>
        <p:txBody>
          <a:bodyPr>
            <a:normAutofit/>
          </a:bodyPr>
          <a:lstStyle/>
          <a:p>
            <a:r>
              <a:rPr lang="fr-FR" sz="2600" b="1" dirty="0"/>
              <a:t>Topic </a:t>
            </a:r>
            <a:r>
              <a:rPr lang="fr-FR" sz="2600" b="1" dirty="0" smtClean="0"/>
              <a:t>4 </a:t>
            </a:r>
            <a:r>
              <a:rPr lang="fr-FR" sz="2600" b="1" dirty="0"/>
              <a:t>– </a:t>
            </a:r>
            <a:r>
              <a:rPr lang="fr-FR" sz="2600" b="1" i="1" dirty="0"/>
              <a:t> </a:t>
            </a:r>
            <a:r>
              <a:rPr lang="en-US" sz="2600" b="1" u="sng" dirty="0">
                <a:latin typeface="Calibri" panose="020F0502020204030204" pitchFamily="34" charset="0"/>
                <a:cs typeface="Times New Roman" panose="02020603050405020304" pitchFamily="18" charset="0"/>
              </a:rPr>
              <a:t>Presentation of a current process of </a:t>
            </a:r>
            <a:r>
              <a:rPr lang="en-US" sz="2600" b="1" u="sng" dirty="0" smtClean="0">
                <a:latin typeface="Calibri" panose="020F0502020204030204" pitchFamily="34" charset="0"/>
                <a:cs typeface="Times New Roman" panose="02020603050405020304" pitchFamily="18" charset="0"/>
              </a:rPr>
              <a:t>liberalization of network : </a:t>
            </a:r>
            <a:r>
              <a:rPr lang="en-US" sz="2600" b="1" u="sng" dirty="0">
                <a:latin typeface="Calibri" panose="020F0502020204030204" pitchFamily="34" charset="0"/>
                <a:cs typeface="Times New Roman" panose="02020603050405020304" pitchFamily="18" charset="0"/>
              </a:rPr>
              <a:t>4</a:t>
            </a:r>
            <a:r>
              <a:rPr lang="en-US" sz="2600" b="1" u="sng" baseline="30000" dirty="0">
                <a:latin typeface="Calibri" panose="020F0502020204030204" pitchFamily="34" charset="0"/>
                <a:cs typeface="Times New Roman" panose="02020603050405020304" pitchFamily="18" charset="0"/>
              </a:rPr>
              <a:t>th</a:t>
            </a:r>
            <a:r>
              <a:rPr lang="en-US" sz="2600" b="1" u="sng" dirty="0">
                <a:latin typeface="Calibri" panose="020F0502020204030204" pitchFamily="34" charset="0"/>
                <a:cs typeface="Times New Roman" panose="02020603050405020304" pitchFamily="18" charset="0"/>
              </a:rPr>
              <a:t> railway package</a:t>
            </a:r>
            <a:endParaRPr lang="fr-FR" sz="26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dirty="0" smtClean="0">
                <a:solidFill>
                  <a:srgbClr val="FFC000"/>
                </a:solidFill>
              </a:rPr>
              <a:t>§2 B</a:t>
            </a:r>
            <a:r>
              <a:rPr lang="fr-FR" sz="3000" dirty="0" smtClean="0">
                <a:solidFill>
                  <a:srgbClr val="FFC000"/>
                </a:solidFill>
              </a:rPr>
              <a:t> </a:t>
            </a:r>
            <a:r>
              <a:rPr lang="fr-FR" sz="3000" dirty="0">
                <a:solidFill>
                  <a:srgbClr val="FFC000"/>
                </a:solidFill>
              </a:rPr>
              <a:t>– </a:t>
            </a:r>
            <a:r>
              <a:rPr lang="fr-FR" sz="3000" dirty="0" err="1">
                <a:solidFill>
                  <a:srgbClr val="FFC000"/>
                </a:solidFill>
              </a:rPr>
              <a:t>Award</a:t>
            </a:r>
            <a:r>
              <a:rPr lang="fr-FR" sz="3000" dirty="0">
                <a:solidFill>
                  <a:srgbClr val="FFC000"/>
                </a:solidFill>
              </a:rPr>
              <a:t> of public service obligations </a:t>
            </a:r>
            <a:r>
              <a:rPr lang="fr-FR" sz="3000" dirty="0" err="1" smtClean="0">
                <a:solidFill>
                  <a:srgbClr val="FFC000"/>
                </a:solidFill>
              </a:rPr>
              <a:t>contracts</a:t>
            </a:r>
            <a:r>
              <a:rPr lang="fr-FR" sz="3000" dirty="0" smtClean="0">
                <a:solidFill>
                  <a:srgbClr val="FFC000"/>
                </a:solidFill>
              </a:rPr>
              <a:t> : </a:t>
            </a:r>
            <a:r>
              <a:rPr lang="fr-FR" sz="3000" dirty="0" err="1" smtClean="0">
                <a:solidFill>
                  <a:srgbClr val="FFC000"/>
                </a:solidFill>
              </a:rPr>
              <a:t>legal</a:t>
            </a:r>
            <a:r>
              <a:rPr lang="fr-FR" sz="3000" dirty="0" smtClean="0">
                <a:solidFill>
                  <a:srgbClr val="FFC000"/>
                </a:solidFill>
              </a:rPr>
              <a:t> </a:t>
            </a:r>
            <a:r>
              <a:rPr lang="fr-FR" sz="3000" dirty="0" err="1" smtClean="0">
                <a:solidFill>
                  <a:srgbClr val="FFC000"/>
                </a:solidFill>
              </a:rPr>
              <a:t>regime</a:t>
            </a:r>
            <a:r>
              <a:rPr lang="fr-FR" sz="3000" dirty="0" smtClean="0">
                <a:solidFill>
                  <a:srgbClr val="FFC000"/>
                </a:solidFill>
              </a:rPr>
              <a:t> of reg. 1370/2007</a:t>
            </a:r>
            <a:endParaRPr lang="fr-FR" sz="3000" dirty="0">
              <a:solidFill>
                <a:srgbClr val="FFC000"/>
              </a:solidFill>
            </a:endParaRPr>
          </a:p>
        </p:txBody>
      </p:sp>
      <p:sp>
        <p:nvSpPr>
          <p:cNvPr id="3" name="Espace réservé du contenu 2"/>
          <p:cNvSpPr>
            <a:spLocks noGrp="1"/>
          </p:cNvSpPr>
          <p:nvPr>
            <p:ph idx="1"/>
          </p:nvPr>
        </p:nvSpPr>
        <p:spPr>
          <a:xfrm>
            <a:off x="838200" y="1726702"/>
            <a:ext cx="10515600" cy="4351338"/>
          </a:xfrm>
        </p:spPr>
        <p:txBody>
          <a:bodyPr>
            <a:normAutofit/>
          </a:bodyPr>
          <a:lstStyle/>
          <a:p>
            <a:pPr marL="0" indent="0">
              <a:buNone/>
            </a:pPr>
            <a:r>
              <a:rPr lang="fr-FR" dirty="0" smtClean="0"/>
              <a:t>Reg. 1370/2007 as </a:t>
            </a:r>
            <a:r>
              <a:rPr lang="fr-FR" dirty="0" err="1" smtClean="0"/>
              <a:t>amended</a:t>
            </a:r>
            <a:r>
              <a:rPr lang="fr-FR" dirty="0" smtClean="0"/>
              <a:t> by 4th </a:t>
            </a:r>
            <a:r>
              <a:rPr lang="fr-FR" dirty="0" err="1" smtClean="0"/>
              <a:t>railway</a:t>
            </a:r>
            <a:r>
              <a:rPr lang="fr-FR" dirty="0" smtClean="0"/>
              <a:t> package (2016/2338) : a key </a:t>
            </a:r>
            <a:r>
              <a:rPr lang="fr-FR" dirty="0" err="1" smtClean="0"/>
              <a:t>regulation</a:t>
            </a:r>
            <a:r>
              <a:rPr lang="fr-FR" dirty="0" smtClean="0"/>
              <a:t> for the </a:t>
            </a:r>
            <a:r>
              <a:rPr lang="fr-FR" dirty="0" err="1" smtClean="0"/>
              <a:t>award</a:t>
            </a:r>
            <a:r>
              <a:rPr lang="fr-FR" dirty="0" smtClean="0"/>
              <a:t> of public </a:t>
            </a:r>
            <a:r>
              <a:rPr lang="fr-FR" dirty="0" err="1" smtClean="0"/>
              <a:t>contracts</a:t>
            </a:r>
            <a:r>
              <a:rPr lang="fr-FR" dirty="0" smtClean="0"/>
              <a:t> in the </a:t>
            </a:r>
            <a:r>
              <a:rPr lang="fr-FR" dirty="0" err="1" smtClean="0"/>
              <a:t>fied</a:t>
            </a:r>
            <a:r>
              <a:rPr lang="fr-FR" dirty="0" smtClean="0"/>
              <a:t> of transport. </a:t>
            </a:r>
          </a:p>
          <a:p>
            <a:pPr marL="0" indent="0">
              <a:buNone/>
            </a:pPr>
            <a:r>
              <a:rPr lang="fr-FR" dirty="0" smtClean="0"/>
              <a:t>General </a:t>
            </a:r>
            <a:r>
              <a:rPr lang="fr-FR" dirty="0" err="1" smtClean="0"/>
              <a:t>legal</a:t>
            </a:r>
            <a:r>
              <a:rPr lang="fr-FR" dirty="0" smtClean="0"/>
              <a:t> </a:t>
            </a:r>
            <a:r>
              <a:rPr lang="fr-FR" dirty="0" err="1" smtClean="0"/>
              <a:t>rationale</a:t>
            </a:r>
            <a:r>
              <a:rPr lang="fr-FR" dirty="0" smtClean="0"/>
              <a:t> of </a:t>
            </a:r>
            <a:r>
              <a:rPr lang="fr-FR" dirty="0" err="1" smtClean="0"/>
              <a:t>regulation</a:t>
            </a:r>
            <a:r>
              <a:rPr lang="fr-FR" dirty="0" smtClean="0"/>
              <a:t> 1370/2007: </a:t>
            </a:r>
          </a:p>
          <a:p>
            <a:r>
              <a:rPr lang="fr-FR" dirty="0" err="1" smtClean="0"/>
              <a:t>Tendering</a:t>
            </a:r>
            <a:r>
              <a:rPr lang="fr-FR" dirty="0" smtClean="0"/>
              <a:t> </a:t>
            </a:r>
            <a:r>
              <a:rPr lang="fr-FR" dirty="0"/>
              <a:t>for exclusive </a:t>
            </a:r>
            <a:r>
              <a:rPr lang="fr-FR" dirty="0" err="1"/>
              <a:t>rights</a:t>
            </a:r>
            <a:endParaRPr lang="fr-FR" dirty="0"/>
          </a:p>
          <a:p>
            <a:r>
              <a:rPr lang="fr-FR" dirty="0" err="1"/>
              <a:t>Mandatory</a:t>
            </a:r>
            <a:r>
              <a:rPr lang="fr-FR" dirty="0"/>
              <a:t> of public service </a:t>
            </a:r>
            <a:r>
              <a:rPr lang="fr-FR" dirty="0" err="1"/>
              <a:t>contract</a:t>
            </a:r>
            <a:r>
              <a:rPr lang="fr-FR" dirty="0"/>
              <a:t> </a:t>
            </a:r>
          </a:p>
          <a:p>
            <a:r>
              <a:rPr lang="fr-FR" dirty="0"/>
              <a:t>Public service compensation </a:t>
            </a:r>
          </a:p>
          <a:p>
            <a:r>
              <a:rPr lang="fr-FR" dirty="0" err="1" smtClean="0"/>
              <a:t>Some</a:t>
            </a:r>
            <a:r>
              <a:rPr lang="fr-FR" dirty="0" smtClean="0"/>
              <a:t> </a:t>
            </a:r>
            <a:r>
              <a:rPr lang="fr-FR" dirty="0"/>
              <a:t>c</a:t>
            </a:r>
            <a:r>
              <a:rPr lang="fr-FR" dirty="0" smtClean="0"/>
              <a:t>ases </a:t>
            </a:r>
            <a:r>
              <a:rPr lang="fr-FR" dirty="0"/>
              <a:t>for direct </a:t>
            </a:r>
            <a:r>
              <a:rPr lang="fr-FR" dirty="0" err="1"/>
              <a:t>award</a:t>
            </a:r>
            <a:r>
              <a:rPr lang="fr-FR" dirty="0"/>
              <a:t> </a:t>
            </a:r>
          </a:p>
          <a:p>
            <a:pPr marL="0" indent="0">
              <a:buNone/>
            </a:pP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15035"/>
          </a:xfrm>
        </p:spPr>
        <p:txBody>
          <a:bodyPr>
            <a:normAutofit fontScale="90000"/>
          </a:bodyPr>
          <a:lstStyle/>
          <a:p>
            <a:r>
              <a:rPr lang="en-US" sz="3300" dirty="0"/>
              <a:t>CER, </a:t>
            </a:r>
            <a:r>
              <a:rPr lang="en-US" sz="3300" i="1" dirty="0"/>
              <a:t>Public Service Rail Transport in the EU: an Overview</a:t>
            </a:r>
            <a:r>
              <a:rPr lang="en-US" sz="3300" dirty="0"/>
              <a:t>, 2017</a:t>
            </a:r>
            <a:r>
              <a:rPr lang="fr-FR" dirty="0"/>
              <a:t/>
            </a:r>
            <a:br>
              <a:rPr lang="fr-FR" dirty="0"/>
            </a:br>
            <a:endParaRPr lang="fr-FR" dirty="0"/>
          </a:p>
        </p:txBody>
      </p:sp>
      <p:graphicFrame>
        <p:nvGraphicFramePr>
          <p:cNvPr id="4" name="Espace réservé du contenu 3">
            <a:extLst>
              <a:ext uri="{FF2B5EF4-FFF2-40B4-BE49-F238E27FC236}">
                <a16:creationId xmlns:a16="http://schemas.microsoft.com/office/drawing/2014/main" id="{60D758DB-DAC6-412C-8B82-1DC89CE2D17E}"/>
              </a:ext>
            </a:extLst>
          </p:cNvPr>
          <p:cNvGraphicFramePr>
            <a:graphicFrameLocks noGrp="1"/>
          </p:cNvGraphicFramePr>
          <p:nvPr>
            <p:ph idx="1"/>
            <p:extLst>
              <p:ext uri="{D42A27DB-BD31-4B8C-83A1-F6EECF244321}">
                <p14:modId xmlns:p14="http://schemas.microsoft.com/office/powerpoint/2010/main" val="1259723883"/>
              </p:ext>
            </p:extLst>
          </p:nvPr>
        </p:nvGraphicFramePr>
        <p:xfrm>
          <a:off x="838200" y="888274"/>
          <a:ext cx="10515600" cy="5288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837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altLang="en-US" dirty="0" smtClean="0">
                <a:solidFill>
                  <a:srgbClr val="FF0000"/>
                </a:solidFill>
              </a:rPr>
              <a:t>II – </a:t>
            </a:r>
            <a:r>
              <a:rPr lang="fr-FR" altLang="en-US" dirty="0" err="1" smtClean="0">
                <a:solidFill>
                  <a:srgbClr val="FF0000"/>
                </a:solidFill>
              </a:rPr>
              <a:t>Current</a:t>
            </a:r>
            <a:r>
              <a:rPr lang="fr-FR" altLang="en-US" dirty="0" smtClean="0">
                <a:solidFill>
                  <a:srgbClr val="FF0000"/>
                </a:solidFill>
              </a:rPr>
              <a:t> </a:t>
            </a:r>
            <a:r>
              <a:rPr lang="fr-FR" altLang="en-US" dirty="0" err="1" smtClean="0">
                <a:solidFill>
                  <a:srgbClr val="FF0000"/>
                </a:solidFill>
              </a:rPr>
              <a:t>legal</a:t>
            </a:r>
            <a:r>
              <a:rPr lang="fr-FR" altLang="en-US" dirty="0" smtClean="0">
                <a:solidFill>
                  <a:srgbClr val="FF0000"/>
                </a:solidFill>
              </a:rPr>
              <a:t> issues of the </a:t>
            </a:r>
            <a:r>
              <a:rPr lang="fr-FR" altLang="en-US" dirty="0" err="1">
                <a:solidFill>
                  <a:srgbClr val="FF0000"/>
                </a:solidFill>
              </a:rPr>
              <a:t>opening</a:t>
            </a:r>
            <a:r>
              <a:rPr lang="fr-FR" altLang="en-US" dirty="0">
                <a:solidFill>
                  <a:srgbClr val="FF0000"/>
                </a:solidFill>
              </a:rPr>
              <a:t> to </a:t>
            </a:r>
            <a:r>
              <a:rPr lang="fr-FR" altLang="en-US" dirty="0" err="1">
                <a:solidFill>
                  <a:srgbClr val="FF0000"/>
                </a:solidFill>
              </a:rPr>
              <a:t>competition</a:t>
            </a:r>
            <a:r>
              <a:rPr lang="fr-FR" altLang="en-US" dirty="0">
                <a:solidFill>
                  <a:srgbClr val="FF0000"/>
                </a:solidFill>
              </a:rPr>
              <a:t> of rail </a:t>
            </a:r>
          </a:p>
        </p:txBody>
      </p:sp>
      <p:sp>
        <p:nvSpPr>
          <p:cNvPr id="3" name="Content Placeholder 2"/>
          <p:cNvSpPr>
            <a:spLocks noGrp="1"/>
          </p:cNvSpPr>
          <p:nvPr>
            <p:ph idx="1"/>
          </p:nvPr>
        </p:nvSpPr>
        <p:spPr/>
        <p:txBody>
          <a:bodyPr>
            <a:normAutofit/>
          </a:bodyPr>
          <a:lstStyle/>
          <a:p>
            <a:pPr marL="0" indent="0">
              <a:buNone/>
            </a:pPr>
            <a:r>
              <a:rPr lang="fr-FR" altLang="en-US" b="1" dirty="0" smtClean="0"/>
              <a:t> § 1 Cases </a:t>
            </a:r>
            <a:r>
              <a:rPr lang="fr-FR" altLang="en-US" b="1" dirty="0" err="1"/>
              <a:t>related</a:t>
            </a:r>
            <a:r>
              <a:rPr lang="fr-FR" altLang="en-US" b="1" dirty="0"/>
              <a:t> to the PSO </a:t>
            </a:r>
            <a:r>
              <a:rPr lang="fr-FR" altLang="en-US" b="1" dirty="0" err="1"/>
              <a:t>regulation</a:t>
            </a:r>
            <a:r>
              <a:rPr lang="fr-FR" altLang="en-US" b="1" dirty="0"/>
              <a:t> (public services obligation)</a:t>
            </a:r>
            <a:endParaRPr lang="fr-FR" altLang="en-US" dirty="0"/>
          </a:p>
          <a:p>
            <a:pPr marL="0" indent="0">
              <a:buNone/>
            </a:pPr>
            <a:r>
              <a:rPr lang="fr-FR" altLang="en-US" dirty="0"/>
              <a:t>- </a:t>
            </a:r>
            <a:r>
              <a:rPr lang="fr-FR" altLang="en-US" dirty="0" err="1">
                <a:solidFill>
                  <a:schemeClr val="accent1"/>
                </a:solidFill>
              </a:rPr>
              <a:t>Award</a:t>
            </a:r>
            <a:r>
              <a:rPr lang="fr-FR" altLang="en-US" dirty="0">
                <a:solidFill>
                  <a:schemeClr val="accent1"/>
                </a:solidFill>
              </a:rPr>
              <a:t> of </a:t>
            </a:r>
            <a:r>
              <a:rPr lang="fr-FR" altLang="en-US" dirty="0" err="1">
                <a:solidFill>
                  <a:schemeClr val="accent1"/>
                </a:solidFill>
              </a:rPr>
              <a:t>contract</a:t>
            </a:r>
            <a:r>
              <a:rPr lang="fr-FR" altLang="en-US" dirty="0">
                <a:solidFill>
                  <a:schemeClr val="accent1"/>
                </a:solidFill>
              </a:rPr>
              <a:t> </a:t>
            </a:r>
            <a:r>
              <a:rPr lang="fr-FR" altLang="en-US" dirty="0"/>
              <a:t>: the </a:t>
            </a:r>
            <a:r>
              <a:rPr lang="fr-FR" altLang="en-US" dirty="0" err="1"/>
              <a:t>award</a:t>
            </a:r>
            <a:r>
              <a:rPr lang="fr-FR" altLang="en-US" dirty="0"/>
              <a:t> of (public) service </a:t>
            </a:r>
            <a:r>
              <a:rPr lang="fr-FR" altLang="en-US" dirty="0" err="1"/>
              <a:t>contracts</a:t>
            </a:r>
            <a:r>
              <a:rPr lang="fr-FR" altLang="en-US" dirty="0"/>
              <a:t> for public </a:t>
            </a:r>
            <a:r>
              <a:rPr lang="fr-FR" altLang="en-US" dirty="0" err="1"/>
              <a:t>passenger</a:t>
            </a:r>
            <a:r>
              <a:rPr lang="fr-FR" altLang="en-US" dirty="0"/>
              <a:t> transport services by </a:t>
            </a:r>
            <a:r>
              <a:rPr lang="fr-FR" altLang="en-US" dirty="0" err="1"/>
              <a:t>railway</a:t>
            </a:r>
            <a:r>
              <a:rPr lang="fr-FR" altLang="en-US" dirty="0"/>
              <a:t> and </a:t>
            </a:r>
            <a:r>
              <a:rPr lang="fr-FR" altLang="en-US" dirty="0" err="1"/>
              <a:t>metro</a:t>
            </a:r>
            <a:r>
              <a:rPr lang="fr-FR" altLang="en-US" dirty="0"/>
              <a:t> </a:t>
            </a:r>
            <a:r>
              <a:rPr lang="fr-FR" altLang="en-US" dirty="0" err="1"/>
              <a:t>is</a:t>
            </a:r>
            <a:r>
              <a:rPr lang="fr-FR" altLang="en-US" dirty="0"/>
              <a:t> </a:t>
            </a:r>
            <a:r>
              <a:rPr lang="fr-FR" altLang="en-US" dirty="0" err="1"/>
              <a:t>governed</a:t>
            </a:r>
            <a:r>
              <a:rPr lang="fr-FR" altLang="en-US" dirty="0"/>
              <a:t> by </a:t>
            </a:r>
            <a:r>
              <a:rPr lang="fr-FR" altLang="en-US" dirty="0" err="1"/>
              <a:t>Regulation</a:t>
            </a:r>
            <a:r>
              <a:rPr lang="fr-FR" altLang="en-US" dirty="0"/>
              <a:t> (EC) No 1370/2007 and </a:t>
            </a:r>
            <a:r>
              <a:rPr lang="fr-FR" altLang="en-US" dirty="0" err="1"/>
              <a:t>excluded</a:t>
            </a:r>
            <a:r>
              <a:rPr lang="fr-FR" altLang="en-US" dirty="0"/>
              <a:t> </a:t>
            </a:r>
            <a:r>
              <a:rPr lang="fr-FR" altLang="en-US" dirty="0" err="1"/>
              <a:t>from</a:t>
            </a:r>
            <a:r>
              <a:rPr lang="fr-FR" altLang="en-US" dirty="0"/>
              <a:t> the scope of Directive 2014/24/EU </a:t>
            </a:r>
            <a:r>
              <a:rPr lang="fr-FR" altLang="en-US" dirty="0" err="1"/>
              <a:t>according</a:t>
            </a:r>
            <a:r>
              <a:rPr lang="fr-FR" altLang="en-US" dirty="0"/>
              <a:t>:  ex case C-518/17, </a:t>
            </a:r>
            <a:r>
              <a:rPr lang="fr-FR" altLang="en-US" b="1" dirty="0"/>
              <a:t>Stefan </a:t>
            </a:r>
            <a:r>
              <a:rPr lang="fr-FR" altLang="en-US" b="1" dirty="0" err="1" smtClean="0"/>
              <a:t>Rudigier</a:t>
            </a:r>
            <a:r>
              <a:rPr lang="fr-FR" altLang="en-US" b="1" dirty="0" smtClean="0"/>
              <a:t>, 20 sept. 2018</a:t>
            </a:r>
            <a:endParaRPr lang="fr-FR" altLang="en-US" b="1" dirty="0"/>
          </a:p>
          <a:p>
            <a:pPr marL="0" indent="0">
              <a:buNone/>
            </a:pPr>
            <a:r>
              <a:rPr lang="fr-FR" altLang="en-US" dirty="0"/>
              <a:t>- </a:t>
            </a:r>
            <a:r>
              <a:rPr lang="fr-FR" altLang="en-US" dirty="0">
                <a:solidFill>
                  <a:schemeClr val="accent1"/>
                </a:solidFill>
              </a:rPr>
              <a:t>Cases of direct </a:t>
            </a:r>
            <a:r>
              <a:rPr lang="fr-FR" altLang="en-US" dirty="0" err="1">
                <a:solidFill>
                  <a:schemeClr val="accent1"/>
                </a:solidFill>
              </a:rPr>
              <a:t>award</a:t>
            </a:r>
            <a:r>
              <a:rPr lang="fr-FR" altLang="en-US" dirty="0"/>
              <a:t>: ex case C 515/18, </a:t>
            </a:r>
            <a:r>
              <a:rPr lang="fr-FR" altLang="en-US" dirty="0" err="1"/>
              <a:t>Regione</a:t>
            </a:r>
            <a:r>
              <a:rPr lang="fr-FR" altLang="en-US" dirty="0"/>
              <a:t> </a:t>
            </a:r>
            <a:r>
              <a:rPr lang="fr-FR" altLang="en-US" dirty="0" err="1"/>
              <a:t>Autonoma</a:t>
            </a:r>
            <a:r>
              <a:rPr lang="fr-FR" altLang="en-US" dirty="0"/>
              <a:t> </a:t>
            </a:r>
            <a:r>
              <a:rPr lang="fr-FR" altLang="en-US" dirty="0" err="1"/>
              <a:t>Sardegna</a:t>
            </a:r>
            <a:endParaRPr lang="fr-FR" altLang="en-US" dirty="0"/>
          </a:p>
          <a:p>
            <a:pPr marL="0" indent="0" algn="just">
              <a:buNone/>
            </a:pPr>
            <a:r>
              <a:rPr lang="fr-FR" altLang="en-US" dirty="0"/>
              <a:t>- </a:t>
            </a:r>
            <a:r>
              <a:rPr lang="fr-FR" altLang="en-US" dirty="0" err="1"/>
              <a:t>Determination</a:t>
            </a:r>
            <a:r>
              <a:rPr lang="fr-FR" altLang="en-US" dirty="0"/>
              <a:t> of public service obligations : guidelines 2014 C 92</a:t>
            </a:r>
          </a:p>
          <a:p>
            <a:pPr marL="0" indent="0" algn="just">
              <a:buNone/>
            </a:pPr>
            <a:r>
              <a:rPr lang="fr-FR" altLang="en-US" dirty="0"/>
              <a:t>- Public service compensation: notion of </a:t>
            </a:r>
            <a:r>
              <a:rPr lang="fr-FR" altLang="en-US" dirty="0" err="1"/>
              <a:t>reasonable</a:t>
            </a:r>
            <a:r>
              <a:rPr lang="fr-FR" altLang="en-US" dirty="0"/>
              <a:t> profit</a:t>
            </a:r>
          </a:p>
          <a:p>
            <a:pPr marL="0" indent="0" algn="just">
              <a:buNone/>
            </a:pPr>
            <a:endParaRPr lang="fr-FR" altLang="en-US" dirty="0"/>
          </a:p>
          <a:p>
            <a:pPr marL="0" indent="0" algn="just">
              <a:buNone/>
            </a:pPr>
            <a:endParaRPr lang="fr-FR" altLang="en-US" dirty="0"/>
          </a:p>
          <a:p>
            <a:pPr marL="0" indent="0">
              <a:buNone/>
            </a:pPr>
            <a:endParaRPr lang="fr-FR"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8030"/>
            <a:ext cx="10515600" cy="5429250"/>
          </a:xfrm>
        </p:spPr>
        <p:txBody>
          <a:bodyPr>
            <a:normAutofit fontScale="70000" lnSpcReduction="20000"/>
          </a:bodyPr>
          <a:lstStyle/>
          <a:p>
            <a:pPr marL="0" indent="0" algn="just">
              <a:buNone/>
            </a:pPr>
            <a:r>
              <a:rPr lang="fr-FR" altLang="en-US" b="1" dirty="0" smtClean="0"/>
              <a:t>§2 </a:t>
            </a:r>
            <a:r>
              <a:rPr lang="fr-FR" altLang="en-US" b="1" dirty="0"/>
              <a:t>- Cases </a:t>
            </a:r>
            <a:r>
              <a:rPr lang="fr-FR" altLang="en-US" b="1" dirty="0" err="1"/>
              <a:t>related</a:t>
            </a:r>
            <a:r>
              <a:rPr lang="fr-FR" altLang="en-US" b="1" dirty="0"/>
              <a:t> to </a:t>
            </a:r>
            <a:r>
              <a:rPr lang="fr-FR" altLang="en-US" b="1" dirty="0" err="1"/>
              <a:t>general</a:t>
            </a:r>
            <a:r>
              <a:rPr lang="fr-FR" altLang="en-US" b="1" dirty="0"/>
              <a:t> issues of </a:t>
            </a:r>
            <a:r>
              <a:rPr lang="fr-FR" altLang="en-US" b="1" dirty="0" err="1"/>
              <a:t>access</a:t>
            </a:r>
            <a:r>
              <a:rPr lang="fr-FR" altLang="en-US" b="1" dirty="0"/>
              <a:t> to the network (</a:t>
            </a:r>
            <a:r>
              <a:rPr lang="fr-FR" altLang="en-US" b="1" dirty="0" err="1"/>
              <a:t>dir</a:t>
            </a:r>
            <a:r>
              <a:rPr lang="fr-FR" altLang="en-US" b="1" dirty="0"/>
              <a:t>. 2012/34)</a:t>
            </a:r>
            <a:endParaRPr lang="fr-FR" altLang="en-US" dirty="0"/>
          </a:p>
          <a:p>
            <a:pPr algn="just">
              <a:buFontTx/>
              <a:buChar char="-"/>
            </a:pPr>
            <a:r>
              <a:rPr lang="fr-FR" altLang="en-US" b="1" i="1" dirty="0" err="1" smtClean="0">
                <a:solidFill>
                  <a:schemeClr val="accent1"/>
                </a:solidFill>
              </a:rPr>
              <a:t>Independance</a:t>
            </a:r>
            <a:r>
              <a:rPr lang="fr-FR" altLang="en-US" b="1" i="1" dirty="0" smtClean="0">
                <a:solidFill>
                  <a:schemeClr val="accent1"/>
                </a:solidFill>
              </a:rPr>
              <a:t> </a:t>
            </a:r>
            <a:r>
              <a:rPr lang="fr-FR" altLang="en-US" b="1" i="1" dirty="0">
                <a:solidFill>
                  <a:schemeClr val="accent1"/>
                </a:solidFill>
              </a:rPr>
              <a:t>of </a:t>
            </a:r>
            <a:r>
              <a:rPr lang="fr-FR" altLang="en-US" b="1" i="1" dirty="0" err="1">
                <a:solidFill>
                  <a:schemeClr val="accent1"/>
                </a:solidFill>
              </a:rPr>
              <a:t>railway</a:t>
            </a:r>
            <a:r>
              <a:rPr lang="fr-FR" altLang="en-US" b="1" i="1" dirty="0">
                <a:solidFill>
                  <a:schemeClr val="accent1"/>
                </a:solidFill>
              </a:rPr>
              <a:t> </a:t>
            </a:r>
            <a:r>
              <a:rPr lang="fr-FR" altLang="en-US" b="1" i="1" dirty="0" err="1">
                <a:solidFill>
                  <a:schemeClr val="accent1"/>
                </a:solidFill>
              </a:rPr>
              <a:t>undertaking</a:t>
            </a:r>
            <a:r>
              <a:rPr lang="fr-FR" altLang="en-US" b="1" i="1" dirty="0">
                <a:solidFill>
                  <a:schemeClr val="accent1"/>
                </a:solidFill>
              </a:rPr>
              <a:t> and infrastructure managers</a:t>
            </a:r>
            <a:r>
              <a:rPr lang="fr-FR" altLang="en-US" dirty="0">
                <a:solidFill>
                  <a:schemeClr val="accent1"/>
                </a:solidFill>
              </a:rPr>
              <a:t>:</a:t>
            </a:r>
            <a:r>
              <a:rPr lang="fr-FR" altLang="en-US" dirty="0"/>
              <a:t> ex case </a:t>
            </a:r>
            <a:r>
              <a:rPr lang="fr-FR" altLang="en-US" dirty="0" smtClean="0"/>
              <a:t>City Rail , </a:t>
            </a:r>
            <a:r>
              <a:rPr lang="fr-FR" altLang="en-US" dirty="0" smtClean="0"/>
              <a:t>3 </a:t>
            </a:r>
            <a:r>
              <a:rPr lang="fr-FR" altLang="en-US" dirty="0" err="1" smtClean="0"/>
              <a:t>may</a:t>
            </a:r>
            <a:r>
              <a:rPr lang="fr-FR" altLang="en-US" dirty="0" smtClean="0"/>
              <a:t> 2022, C-453/20</a:t>
            </a:r>
            <a:endParaRPr lang="fr-FR" altLang="en-US" dirty="0" smtClean="0"/>
          </a:p>
          <a:p>
            <a:r>
              <a:rPr lang="en-US" dirty="0"/>
              <a:t>It thus follows from Articles 55 and 56 of Directive 2012/34, read in the light of recital 76, that the efficient management and fair and non-discriminatory use of railway infrastructure, provided for by that directive, require the establishment of an authority which is responsible, at the same time, for overseeing, on its own initiative, the application by the stakeholders in the railway sector of the rules laid down by that directive and for acting as an appeal body.</a:t>
            </a:r>
          </a:p>
          <a:p>
            <a:r>
              <a:rPr lang="en-US" dirty="0"/>
              <a:t>61      That combination of functions means that, where an action is brought before a regulatory body established pursuant to Article 55 of Directive 2012/34, that fact is without prejudice to the competence of that body to take, if necessary </a:t>
            </a:r>
            <a:r>
              <a:rPr lang="en-US" i="1" dirty="0"/>
              <a:t>ex officio</a:t>
            </a:r>
            <a:r>
              <a:rPr lang="en-US" dirty="0"/>
              <a:t>, appropriate measures to remedy any infringement of the applicable rules and to enforce its decisions with penalties, if it deems this necessary, which confirms the administrative nature of its functions.</a:t>
            </a:r>
          </a:p>
          <a:p>
            <a:r>
              <a:rPr lang="en-US" dirty="0"/>
              <a:t>62      Furthermore, Article 56(10) of Directive 2012/34 provides that Member States are to ensure that decisions taken by the regulatory body are open to judicial review, which, as has been pointed out in paragraph 51 above, is indicative of the administrative nature of such decisions (see, to that effect, order of 14 November 2013, MF 7, C‑49/13, EU:C:2013:767, paragraph 19).</a:t>
            </a:r>
          </a:p>
          <a:p>
            <a:pPr marL="0" indent="0" algn="just">
              <a:buNone/>
            </a:pPr>
            <a:endParaRPr lang="fr-FR" altLang="en-US" dirty="0" smtClean="0"/>
          </a:p>
          <a:p>
            <a:pPr marL="0" indent="0" algn="just">
              <a:buNone/>
            </a:pPr>
            <a:r>
              <a:rPr lang="fr-FR" altLang="en-US" dirty="0" smtClean="0"/>
              <a:t>-</a:t>
            </a:r>
            <a:endParaRPr lang="fr-FR"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spcBef>
                <a:spcPts val="1000"/>
              </a:spcBef>
            </a:pPr>
            <a:r>
              <a:rPr lang="fr-FR" altLang="en-US" sz="2000" b="1" dirty="0">
                <a:solidFill>
                  <a:prstClr val="black"/>
                </a:solidFill>
                <a:latin typeface="Calibri"/>
                <a:ea typeface="+mn-ea"/>
                <a:cs typeface="+mn-cs"/>
              </a:rPr>
              <a:t>B - </a:t>
            </a:r>
            <a:r>
              <a:rPr lang="fr-FR" altLang="en-US" sz="2000" b="1" dirty="0">
                <a:solidFill>
                  <a:schemeClr val="accent1"/>
                </a:solidFill>
                <a:latin typeface="Calibri"/>
                <a:ea typeface="+mn-ea"/>
                <a:cs typeface="+mn-cs"/>
              </a:rPr>
              <a:t>Cases </a:t>
            </a:r>
            <a:r>
              <a:rPr lang="fr-FR" altLang="en-US" sz="2000" b="1" dirty="0" err="1">
                <a:solidFill>
                  <a:schemeClr val="accent1"/>
                </a:solidFill>
                <a:latin typeface="Calibri"/>
                <a:ea typeface="+mn-ea"/>
                <a:cs typeface="+mn-cs"/>
              </a:rPr>
              <a:t>related</a:t>
            </a:r>
            <a:r>
              <a:rPr lang="fr-FR" altLang="en-US" sz="2000" b="1" dirty="0">
                <a:solidFill>
                  <a:schemeClr val="accent1"/>
                </a:solidFill>
                <a:latin typeface="Calibri"/>
                <a:ea typeface="+mn-ea"/>
                <a:cs typeface="+mn-cs"/>
              </a:rPr>
              <a:t> </a:t>
            </a:r>
            <a:r>
              <a:rPr lang="fr-FR" altLang="en-US" sz="2000" b="1" dirty="0" smtClean="0">
                <a:solidFill>
                  <a:schemeClr val="accent1"/>
                </a:solidFill>
                <a:latin typeface="Calibri"/>
                <a:ea typeface="+mn-ea"/>
                <a:cs typeface="+mn-cs"/>
              </a:rPr>
              <a:t>to the articulation </a:t>
            </a:r>
            <a:r>
              <a:rPr lang="fr-FR" altLang="en-US" sz="2000" b="1" dirty="0" err="1" smtClean="0">
                <a:solidFill>
                  <a:schemeClr val="accent1"/>
                </a:solidFill>
                <a:latin typeface="Calibri"/>
                <a:ea typeface="+mn-ea"/>
                <a:cs typeface="+mn-cs"/>
              </a:rPr>
              <a:t>between</a:t>
            </a:r>
            <a:r>
              <a:rPr lang="fr-FR" altLang="en-US" sz="2000" b="1" dirty="0" smtClean="0">
                <a:solidFill>
                  <a:schemeClr val="accent1"/>
                </a:solidFill>
                <a:latin typeface="Calibri"/>
                <a:ea typeface="+mn-ea"/>
                <a:cs typeface="+mn-cs"/>
              </a:rPr>
              <a:t> the normative sources : </a:t>
            </a:r>
            <a:r>
              <a:rPr lang="en-US" altLang="en-US" sz="2000" b="1" dirty="0">
                <a:solidFill>
                  <a:schemeClr val="accent1"/>
                </a:solidFill>
                <a:latin typeface="Calibri"/>
                <a:ea typeface="+mn-ea"/>
                <a:cs typeface="+mn-cs"/>
              </a:rPr>
              <a:t>CJUE, 13 </a:t>
            </a:r>
            <a:r>
              <a:rPr lang="en-US" altLang="en-US" sz="2000" b="1" dirty="0" err="1">
                <a:solidFill>
                  <a:schemeClr val="accent1"/>
                </a:solidFill>
                <a:latin typeface="Calibri"/>
                <a:ea typeface="+mn-ea"/>
                <a:cs typeface="+mn-cs"/>
              </a:rPr>
              <a:t>oct.</a:t>
            </a:r>
            <a:r>
              <a:rPr lang="en-US" altLang="en-US" sz="2000" b="1" dirty="0">
                <a:solidFill>
                  <a:schemeClr val="accent1"/>
                </a:solidFill>
                <a:latin typeface="Calibri"/>
                <a:ea typeface="+mn-ea"/>
                <a:cs typeface="+mn-cs"/>
              </a:rPr>
              <a:t> 2022, Liberty Lines Spa, </a:t>
            </a:r>
            <a:r>
              <a:rPr lang="en-US" altLang="en-US" sz="2000" b="1" dirty="0" err="1">
                <a:solidFill>
                  <a:schemeClr val="accent1"/>
                </a:solidFill>
                <a:latin typeface="Calibri"/>
                <a:ea typeface="+mn-ea"/>
                <a:cs typeface="+mn-cs"/>
              </a:rPr>
              <a:t>aff</a:t>
            </a:r>
            <a:r>
              <a:rPr lang="en-US" altLang="en-US" sz="2000" b="1" dirty="0">
                <a:solidFill>
                  <a:schemeClr val="accent1"/>
                </a:solidFill>
                <a:latin typeface="Calibri"/>
                <a:ea typeface="+mn-ea"/>
                <a:cs typeface="+mn-cs"/>
              </a:rPr>
              <a:t>. C-437/21</a:t>
            </a:r>
            <a:endParaRPr lang="fr-FR" dirty="0">
              <a:solidFill>
                <a:schemeClr val="accent1"/>
              </a:solidFill>
            </a:endParaRPr>
          </a:p>
        </p:txBody>
      </p:sp>
      <p:sp>
        <p:nvSpPr>
          <p:cNvPr id="3" name="Espace réservé du contenu 2"/>
          <p:cNvSpPr>
            <a:spLocks noGrp="1"/>
          </p:cNvSpPr>
          <p:nvPr>
            <p:ph idx="1"/>
          </p:nvPr>
        </p:nvSpPr>
        <p:spPr>
          <a:xfrm>
            <a:off x="838200" y="1058092"/>
            <a:ext cx="10515600" cy="5538652"/>
          </a:xfrm>
        </p:spPr>
        <p:txBody>
          <a:bodyPr>
            <a:noAutofit/>
          </a:bodyPr>
          <a:lstStyle/>
          <a:p>
            <a:pPr marL="0" indent="0">
              <a:buNone/>
            </a:pPr>
            <a:endParaRPr lang="fr-FR" sz="1000" b="1" dirty="0" smtClean="0"/>
          </a:p>
          <a:p>
            <a:pPr marL="0" indent="0">
              <a:buNone/>
            </a:pPr>
            <a:r>
              <a:rPr lang="en-US" sz="1200" dirty="0"/>
              <a:t>In that regard, it should be noted that, under the first sentence of Article 1(2) of Regulation No 1370/2007, that regulation applies to the national and international operation of public passenger transport services by rail and other track-based modes and by road. Furthermore, in accordance with the second sentence of Article 1(2) of that regulation, Member States may also make it applicable to passenger transport ‘by national sea waters</a:t>
            </a:r>
            <a:r>
              <a:rPr lang="en-US" sz="1200" dirty="0" smtClean="0"/>
              <a:t>’.</a:t>
            </a:r>
            <a:endParaRPr lang="en-US" sz="1200" dirty="0"/>
          </a:p>
          <a:p>
            <a:pPr marL="0" indent="0">
              <a:buNone/>
            </a:pPr>
            <a:r>
              <a:rPr lang="en-US" sz="1200" dirty="0"/>
              <a:t>27      Thus, it is, in principle, possible for Regulation No 1370/2007 to be made applicable to maritime transport by high-speed vessels in circumstances such as those in the main proceedings, in which Article 47(11-bis) of Decree-Law No 50/2017 treats, under certain conditions, maritime transport by high-speed vessels in the same way as transport by rail</a:t>
            </a:r>
            <a:r>
              <a:rPr lang="en-US" sz="1200" dirty="0" smtClean="0"/>
              <a:t>.</a:t>
            </a:r>
            <a:endParaRPr lang="en-US" sz="1200" dirty="0"/>
          </a:p>
          <a:p>
            <a:pPr marL="0" indent="0">
              <a:buNone/>
            </a:pPr>
            <a:r>
              <a:rPr lang="en-US" sz="1200" dirty="0"/>
              <a:t>28      However, it is also apparent from the terms of the second sentence of Article 1(2) of Regulation No 1370/2007 that that regulation is applicable to public passenger transport by national sea waters ‘without prejudice’ to Regulation No 3577/92, with the result that, in the event of conflict, the provisions of the latter regulation prevail</a:t>
            </a:r>
            <a:r>
              <a:rPr lang="en-US" sz="1200" dirty="0" smtClean="0"/>
              <a:t>.</a:t>
            </a:r>
            <a:endParaRPr lang="en-US" sz="1200" dirty="0"/>
          </a:p>
          <a:p>
            <a:pPr marL="0" indent="0">
              <a:buNone/>
            </a:pPr>
            <a:r>
              <a:rPr lang="en-US" sz="1200" dirty="0"/>
              <a:t>29      Consequently, it must be held that, by its question, the referring court seeks to ascertain, in essence, whether Regulation No 3577/92, and in particular Article 1(1) and Article 4(1) thereof, must be interpreted as precluding a national provision whose purpose is to treat maritime transport services like rail transport services, where the effect of such treatment is to exclude the service in question from the application of the rules on public procurement which would otherwise be applicable to it</a:t>
            </a:r>
            <a:r>
              <a:rPr lang="en-US" sz="1200" dirty="0" smtClean="0"/>
              <a:t>.</a:t>
            </a:r>
            <a:endParaRPr lang="en-US" sz="1200" dirty="0"/>
          </a:p>
          <a:p>
            <a:pPr marL="0" indent="0">
              <a:buNone/>
            </a:pPr>
            <a:r>
              <a:rPr lang="en-US" sz="1200" dirty="0"/>
              <a:t>30      In that regard, it must be noted that Article 1 of Regulation No 3577/92 clearly establishes the principle of freedom to provide maritime </a:t>
            </a:r>
            <a:r>
              <a:rPr lang="en-US" sz="1200" dirty="0" err="1"/>
              <a:t>cabotage</a:t>
            </a:r>
            <a:r>
              <a:rPr lang="en-US" sz="1200" dirty="0"/>
              <a:t> services within the European Union (judgments of 20 February 2001, </a:t>
            </a:r>
            <a:r>
              <a:rPr lang="en-US" sz="1200" dirty="0" err="1"/>
              <a:t>Analir</a:t>
            </a:r>
            <a:r>
              <a:rPr lang="en-US" sz="1200" dirty="0"/>
              <a:t> and Others, C‑205/99, EU:C:2001:107, paragraph 20, and of 9 March 2006, Commission v Spain, C‑323/03, EU:C:2006:159, paragraph 43</a:t>
            </a:r>
            <a:r>
              <a:rPr lang="en-US" sz="1200" dirty="0" smtClean="0"/>
              <a:t>).</a:t>
            </a:r>
            <a:endParaRPr lang="en-US" sz="1200" dirty="0"/>
          </a:p>
          <a:p>
            <a:pPr marL="0" indent="0">
              <a:buNone/>
            </a:pPr>
            <a:r>
              <a:rPr lang="en-US" sz="1200" dirty="0"/>
              <a:t>31      Under the first subparagraph of Article 4(1) of that regulation, a Member State may conclude public service contracts with, or impose public service obligations as a condition for the provision of </a:t>
            </a:r>
            <a:r>
              <a:rPr lang="en-US" sz="1200" dirty="0" err="1"/>
              <a:t>cabotage</a:t>
            </a:r>
            <a:r>
              <a:rPr lang="en-US" sz="1200" dirty="0"/>
              <a:t> services, on shipping companies participating in, inter alia, regular services to and from islands. The second subparagraph of that provision requires that, whenever a Member State concludes public service contracts or imposes public service obligations, it must do so on a non-discriminatory basis in respect of all EU </a:t>
            </a:r>
            <a:r>
              <a:rPr lang="en-US" sz="1200" dirty="0" err="1"/>
              <a:t>shipowners</a:t>
            </a:r>
            <a:r>
              <a:rPr lang="en-US" sz="1200" dirty="0" smtClean="0"/>
              <a:t>.</a:t>
            </a:r>
            <a:endParaRPr lang="en-US" sz="1200" dirty="0"/>
          </a:p>
          <a:p>
            <a:pPr marL="0" indent="0">
              <a:buNone/>
            </a:pPr>
            <a:r>
              <a:rPr lang="en-US" sz="1200" dirty="0"/>
              <a:t>32      In the present case, it is apparent from the order for reference that, although the high-speed maritime connection service for passengers in the Strait of Messina between the port of Messina and the port of Reggio Calabria was awarded, for the period from 1 October 2015 to 30 September 2018, following an open procedure and on the basis of the criterion of the most economically advantageous tender, the contract for the provision of the service in question from 1 October 2018 was not the subject of a competitive tendering procedure.</a:t>
            </a:r>
          </a:p>
          <a:p>
            <a:pPr marL="0" indent="0">
              <a:buNone/>
            </a:pPr>
            <a:r>
              <a:rPr lang="en-US" sz="1200" dirty="0" smtClean="0"/>
              <a:t>33      </a:t>
            </a:r>
            <a:r>
              <a:rPr lang="en-US" sz="1200" dirty="0"/>
              <a:t>In that regard, it should be noted that the rules on public procurement are not the same depending on whether it is a question of public passenger transport services by navigable waterway or public passenger transport services by rail.</a:t>
            </a:r>
            <a:endParaRPr lang="fr-FR" sz="1200" dirty="0"/>
          </a:p>
        </p:txBody>
      </p:sp>
    </p:spTree>
    <p:extLst>
      <p:ext uri="{BB962C8B-B14F-4D97-AF65-F5344CB8AC3E}">
        <p14:creationId xmlns:p14="http://schemas.microsoft.com/office/powerpoint/2010/main" val="308691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smtClean="0"/>
              <a:t>Preliminaries</a:t>
            </a:r>
            <a:r>
              <a:rPr lang="fr-FR" b="1" dirty="0" smtClean="0"/>
              <a:t> </a:t>
            </a:r>
            <a:r>
              <a:rPr lang="fr-FR" b="1" dirty="0" err="1" smtClean="0"/>
              <a:t>considerations</a:t>
            </a:r>
            <a:r>
              <a:rPr lang="fr-FR" b="1" dirty="0" smtClean="0"/>
              <a:t> </a:t>
            </a:r>
            <a:endParaRPr lang="fr-FR" b="1" dirty="0"/>
          </a:p>
        </p:txBody>
      </p:sp>
      <p:sp>
        <p:nvSpPr>
          <p:cNvPr id="3" name="Espace réservé du contenu 2"/>
          <p:cNvSpPr>
            <a:spLocks noGrp="1"/>
          </p:cNvSpPr>
          <p:nvPr>
            <p:ph idx="1"/>
          </p:nvPr>
        </p:nvSpPr>
        <p:spPr>
          <a:xfrm>
            <a:off x="838200" y="1461247"/>
            <a:ext cx="10515600" cy="4715716"/>
          </a:xfrm>
        </p:spPr>
        <p:txBody>
          <a:bodyPr>
            <a:normAutofit fontScale="92500" lnSpcReduction="10000"/>
          </a:bodyPr>
          <a:lstStyle/>
          <a:p>
            <a:pPr lvl="0" algn="just">
              <a:buFont typeface="Wingdings" panose="05000000000000000000" pitchFamily="2" charset="2"/>
              <a:buChar char="§"/>
            </a:pPr>
            <a:r>
              <a:rPr lang="en-US" dirty="0"/>
              <a:t>Between 2001 and 2016, </a:t>
            </a:r>
            <a:r>
              <a:rPr lang="en-US" b="1" dirty="0"/>
              <a:t>four legislative packages </a:t>
            </a:r>
            <a:r>
              <a:rPr lang="en-US" dirty="0"/>
              <a:t>were adopted with the </a:t>
            </a:r>
            <a:r>
              <a:rPr lang="en-US" b="1" dirty="0"/>
              <a:t>aim of gradually opening up rail transport service markets for competition, making national railway systems interoperable and defining appropriate framework </a:t>
            </a:r>
            <a:r>
              <a:rPr lang="en-US" dirty="0"/>
              <a:t>conditions for the development of a single European railway area. </a:t>
            </a:r>
          </a:p>
          <a:p>
            <a:pPr lvl="0" algn="just">
              <a:buFont typeface="Wingdings" panose="05000000000000000000" pitchFamily="2" charset="2"/>
              <a:buChar char="§"/>
            </a:pPr>
            <a:r>
              <a:rPr lang="en-US" dirty="0"/>
              <a:t>These include charging and capacity allocation rules, common provisions on licensing of railway undertakings and train driver certification, safety requirements, the creation of the European Agency for railways and rail regulatory bodies in each Member State as well as rail passenger rights</a:t>
            </a:r>
            <a:r>
              <a:rPr lang="en-US" dirty="0" smtClean="0"/>
              <a:t>.</a:t>
            </a:r>
          </a:p>
          <a:p>
            <a:pPr lvl="0" algn="just">
              <a:buFont typeface="Wingdings" panose="05000000000000000000" pitchFamily="2" charset="2"/>
              <a:buChar char="§"/>
            </a:pPr>
            <a:endParaRPr lang="en-US" dirty="0"/>
          </a:p>
          <a:p>
            <a:pPr lvl="0" algn="just">
              <a:buFont typeface="Wingdings" panose="05000000000000000000" pitchFamily="2" charset="2"/>
              <a:buChar char="§"/>
            </a:pPr>
            <a:r>
              <a:rPr lang="en-US" dirty="0" smtClean="0"/>
              <a:t>Huge issues regarding the length of the networks and the number of passengers (see document IRG Rail, march 2020)</a:t>
            </a:r>
            <a:endParaRPr lang="fr-FR" dirty="0"/>
          </a:p>
          <a:p>
            <a:pPr marL="0" indent="0">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200" b="1" dirty="0">
                <a:solidFill>
                  <a:srgbClr val="FF0000"/>
                </a:solidFill>
              </a:rPr>
              <a:t>I</a:t>
            </a:r>
            <a:r>
              <a:rPr lang="fr-FR" sz="3600" b="1" dirty="0">
                <a:solidFill>
                  <a:srgbClr val="FF0000"/>
                </a:solidFill>
              </a:rPr>
              <a:t>) </a:t>
            </a:r>
            <a:r>
              <a:rPr lang="fr-FR" sz="3600" b="1" dirty="0" err="1">
                <a:solidFill>
                  <a:srgbClr val="FF0000"/>
                </a:solidFill>
              </a:rPr>
              <a:t>Overwiew</a:t>
            </a:r>
            <a:r>
              <a:rPr lang="fr-FR" sz="3600" b="1" dirty="0">
                <a:solidFill>
                  <a:srgbClr val="FF0000"/>
                </a:solidFill>
              </a:rPr>
              <a:t> on </a:t>
            </a:r>
            <a:r>
              <a:rPr lang="fr-FR" sz="3600" b="1" dirty="0" smtClean="0">
                <a:solidFill>
                  <a:srgbClr val="FF0000"/>
                </a:solidFill>
              </a:rPr>
              <a:t>the </a:t>
            </a:r>
            <a:r>
              <a:rPr lang="fr-FR" sz="3600" b="1" dirty="0" err="1" smtClean="0">
                <a:solidFill>
                  <a:srgbClr val="FF0000"/>
                </a:solidFill>
              </a:rPr>
              <a:t>evolution</a:t>
            </a:r>
            <a:r>
              <a:rPr lang="fr-FR" sz="3600" b="1" dirty="0" smtClean="0">
                <a:solidFill>
                  <a:srgbClr val="FF0000"/>
                </a:solidFill>
              </a:rPr>
              <a:t> </a:t>
            </a:r>
            <a:r>
              <a:rPr lang="fr-FR" sz="3600" b="1" dirty="0">
                <a:solidFill>
                  <a:srgbClr val="FF0000"/>
                </a:solidFill>
              </a:rPr>
              <a:t>of the normative </a:t>
            </a:r>
            <a:r>
              <a:rPr lang="fr-FR" sz="3600" b="1" dirty="0" smtClean="0">
                <a:solidFill>
                  <a:srgbClr val="FF0000"/>
                </a:solidFill>
              </a:rPr>
              <a:t>packages </a:t>
            </a:r>
            <a:r>
              <a:rPr lang="fr-FR" sz="3600" b="1" dirty="0" err="1" smtClean="0">
                <a:solidFill>
                  <a:srgbClr val="FF0000"/>
                </a:solidFill>
              </a:rPr>
              <a:t>applying</a:t>
            </a:r>
            <a:r>
              <a:rPr lang="fr-FR" sz="3600" b="1" dirty="0" smtClean="0">
                <a:solidFill>
                  <a:srgbClr val="FF0000"/>
                </a:solidFill>
              </a:rPr>
              <a:t> to rail </a:t>
            </a:r>
            <a:r>
              <a:rPr lang="fr-FR" sz="3600" b="1" dirty="0" err="1" smtClean="0">
                <a:solidFill>
                  <a:srgbClr val="FF0000"/>
                </a:solidFill>
              </a:rPr>
              <a:t>regulation</a:t>
            </a:r>
            <a:r>
              <a:rPr lang="fr-FR" sz="3600" b="1" dirty="0" smtClean="0">
                <a:solidFill>
                  <a:srgbClr val="FF0000"/>
                </a:solidFill>
              </a:rPr>
              <a:t> </a:t>
            </a:r>
            <a:r>
              <a:rPr lang="fr-FR" sz="3600" b="1" dirty="0"/>
              <a:t/>
            </a:r>
            <a:br>
              <a:rPr lang="fr-FR" sz="3600" b="1" dirty="0"/>
            </a:br>
            <a:r>
              <a:rPr lang="fr-FR" sz="3600" b="1" dirty="0" smtClean="0"/>
              <a:t>§1 </a:t>
            </a:r>
            <a:r>
              <a:rPr lang="fr-FR" sz="3600" b="1" dirty="0"/>
              <a:t>- </a:t>
            </a:r>
            <a:r>
              <a:rPr lang="fr-FR" sz="3600" b="1" dirty="0" err="1"/>
              <a:t>Sucession</a:t>
            </a:r>
            <a:r>
              <a:rPr lang="fr-FR" sz="3600" b="1" dirty="0"/>
              <a:t> of packages</a:t>
            </a:r>
          </a:p>
        </p:txBody>
      </p:sp>
      <p:sp>
        <p:nvSpPr>
          <p:cNvPr id="3" name="Espace réservé du contenu 2"/>
          <p:cNvSpPr>
            <a:spLocks noGrp="1"/>
          </p:cNvSpPr>
          <p:nvPr>
            <p:ph idx="1"/>
          </p:nvPr>
        </p:nvSpPr>
        <p:spPr>
          <a:xfrm>
            <a:off x="838200" y="1389529"/>
            <a:ext cx="10515600" cy="4787434"/>
          </a:xfrm>
        </p:spPr>
        <p:txBody>
          <a:bodyPr>
            <a:normAutofit fontScale="85000" lnSpcReduction="20000"/>
          </a:bodyPr>
          <a:lstStyle/>
          <a:p>
            <a:pPr marL="0" lvl="0" indent="0">
              <a:buNone/>
            </a:pPr>
            <a:endParaRPr lang="en-US" dirty="0" smtClean="0"/>
          </a:p>
          <a:p>
            <a:pPr lvl="0">
              <a:buFont typeface="Wingdings" panose="05000000000000000000" pitchFamily="2" charset="2"/>
              <a:buChar char="§"/>
            </a:pPr>
            <a:r>
              <a:rPr lang="en-US" dirty="0" smtClean="0"/>
              <a:t>The </a:t>
            </a:r>
            <a:r>
              <a:rPr lang="en-US" b="1" dirty="0">
                <a:solidFill>
                  <a:schemeClr val="accent1"/>
                </a:solidFill>
              </a:rPr>
              <a:t>first railway </a:t>
            </a:r>
            <a:r>
              <a:rPr lang="en-US" dirty="0"/>
              <a:t>package adopted in 2001 enabled rail operators to have access to the trans-European network on a non-discriminatory </a:t>
            </a:r>
            <a:r>
              <a:rPr lang="en-US" dirty="0" smtClean="0"/>
              <a:t>basis (D. 2001/12/CE, 2001/13/CE) </a:t>
            </a:r>
          </a:p>
          <a:p>
            <a:pPr marL="0" lvl="0" indent="0" algn="just">
              <a:buNone/>
            </a:pPr>
            <a:r>
              <a:rPr lang="en-US" dirty="0" smtClean="0">
                <a:sym typeface="Wingdings" panose="05000000000000000000" pitchFamily="2" charset="2"/>
              </a:rPr>
              <a:t> </a:t>
            </a:r>
            <a:r>
              <a:rPr lang="en-US" dirty="0" smtClean="0"/>
              <a:t>To </a:t>
            </a:r>
            <a:r>
              <a:rPr lang="en-US" dirty="0"/>
              <a:t>improve Europe's rail freight options, the Commission proposes the creation of a one-stop-shop to market freeways. It underlines the need to improve the distribution of train paths, establish a tariff structure which reflects relevant costs, reduce delays at borders and introduce quality criteria. The Commission lists the actions to be taken with a view to setting up freeways.</a:t>
            </a:r>
            <a:endParaRPr lang="fr-FR" dirty="0"/>
          </a:p>
          <a:p>
            <a:pPr lvl="0" algn="just">
              <a:buFont typeface="Wingdings" panose="05000000000000000000" pitchFamily="2" charset="2"/>
              <a:buChar char="§"/>
            </a:pPr>
            <a:r>
              <a:rPr lang="en-US" dirty="0"/>
              <a:t>The </a:t>
            </a:r>
            <a:r>
              <a:rPr lang="en-US" dirty="0">
                <a:solidFill>
                  <a:schemeClr val="accent1"/>
                </a:solidFill>
              </a:rPr>
              <a:t>second railway </a:t>
            </a:r>
            <a:r>
              <a:rPr lang="en-US" dirty="0"/>
              <a:t>package of </a:t>
            </a:r>
            <a:r>
              <a:rPr lang="en-US" dirty="0" smtClean="0"/>
              <a:t>2004 (D. 2004/51) </a:t>
            </a:r>
            <a:r>
              <a:rPr lang="en-US" dirty="0"/>
              <a:t>has accelerated the liberalization of rail freight services by fully opening the rail freight market to competition as from 1 January 2007. In addition, the package created the European Railway Agency situated in </a:t>
            </a:r>
            <a:r>
              <a:rPr lang="en-US" dirty="0" err="1"/>
              <a:t>Valenciennes</a:t>
            </a:r>
            <a:r>
              <a:rPr lang="en-US" dirty="0"/>
              <a:t> (France), introduced common procedures for accident investigation and established Safety Authorities in each Member State.</a:t>
            </a:r>
            <a:endParaRPr lang="fr-FR" dirty="0"/>
          </a:p>
          <a:p>
            <a:pPr marL="0" indent="0">
              <a:buNone/>
            </a:pP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000" b="1" dirty="0" smtClean="0">
                <a:solidFill>
                  <a:srgbClr val="FFC000"/>
                </a:solidFill>
              </a:rPr>
              <a:t>§I.A</a:t>
            </a:r>
            <a:r>
              <a:rPr lang="fr-FR" sz="3000" b="1" dirty="0" smtClean="0">
                <a:solidFill>
                  <a:srgbClr val="FFC000"/>
                </a:solidFill>
              </a:rPr>
              <a:t>. </a:t>
            </a:r>
            <a:r>
              <a:rPr lang="fr-FR" sz="3000" b="1" dirty="0" smtClean="0">
                <a:solidFill>
                  <a:srgbClr val="FFC000"/>
                </a:solidFill>
              </a:rPr>
              <a:t>Content </a:t>
            </a:r>
            <a:r>
              <a:rPr lang="fr-FR" sz="3000" b="1" dirty="0" smtClean="0">
                <a:solidFill>
                  <a:srgbClr val="FFC000"/>
                </a:solidFill>
              </a:rPr>
              <a:t>of the EU packages </a:t>
            </a:r>
            <a:endParaRPr lang="fr-FR" sz="3000" b="1" dirty="0">
              <a:solidFill>
                <a:srgbClr val="FFC000"/>
              </a:solidFill>
            </a:endParaRPr>
          </a:p>
        </p:txBody>
      </p:sp>
      <p:sp>
        <p:nvSpPr>
          <p:cNvPr id="3" name="Espace réservé du contenu 2"/>
          <p:cNvSpPr>
            <a:spLocks noGrp="1"/>
          </p:cNvSpPr>
          <p:nvPr>
            <p:ph idx="1"/>
          </p:nvPr>
        </p:nvSpPr>
        <p:spPr>
          <a:xfrm>
            <a:off x="838200" y="1449977"/>
            <a:ext cx="10515600" cy="4726986"/>
          </a:xfrm>
        </p:spPr>
        <p:txBody>
          <a:bodyPr>
            <a:normAutofit fontScale="92500" lnSpcReduction="20000"/>
          </a:bodyPr>
          <a:lstStyle/>
          <a:p>
            <a:pPr lvl="0" algn="just">
              <a:buFont typeface="Wingdings" panose="05000000000000000000" pitchFamily="2" charset="2"/>
              <a:buChar char="§"/>
            </a:pPr>
            <a:r>
              <a:rPr lang="en-US" dirty="0"/>
              <a:t>The </a:t>
            </a:r>
            <a:r>
              <a:rPr lang="en-US" b="1" dirty="0">
                <a:solidFill>
                  <a:schemeClr val="accent1"/>
                </a:solidFill>
              </a:rPr>
              <a:t>third railway package </a:t>
            </a:r>
            <a:r>
              <a:rPr lang="en-US" dirty="0"/>
              <a:t>adopted in October 2007 introduced open access rights for international rail passenger services including </a:t>
            </a:r>
            <a:r>
              <a:rPr lang="en-US" dirty="0" err="1"/>
              <a:t>cabotage</a:t>
            </a:r>
            <a:r>
              <a:rPr lang="en-US" dirty="0"/>
              <a:t> by 2010. Operators may pick up and set down passengers at any station on an international route, including at stations located in the same Member State. Furthermore, the third railway package introduced a European driver </a:t>
            </a:r>
            <a:r>
              <a:rPr lang="en-US" dirty="0" err="1"/>
              <a:t>licence</a:t>
            </a:r>
            <a:r>
              <a:rPr lang="en-US" dirty="0"/>
              <a:t> allowing train drivers to circulate on the entire European </a:t>
            </a:r>
            <a:r>
              <a:rPr lang="en-US" dirty="0" smtClean="0"/>
              <a:t>network</a:t>
            </a:r>
          </a:p>
          <a:p>
            <a:pPr lvl="0" algn="just">
              <a:buFont typeface="Wingdings" panose="05000000000000000000" pitchFamily="2" charset="2"/>
              <a:buChar char="Ø"/>
            </a:pPr>
            <a:r>
              <a:rPr lang="en-US" dirty="0"/>
              <a:t> </a:t>
            </a:r>
            <a:r>
              <a:rPr lang="en-US" b="1" dirty="0"/>
              <a:t>Directive 2007/58/EC </a:t>
            </a:r>
            <a:r>
              <a:rPr lang="en-US" dirty="0"/>
              <a:t>of the European Parliament and of the Council of 23 October 2007 amending Council Directive 91/440/EEC on the development of the Community’s railways and Directive 2001/14/EC on the allocation of railway infrastructure capacity and the levying of charges for the use of railway infrastructure</a:t>
            </a:r>
          </a:p>
          <a:p>
            <a:pPr lvl="0" algn="just">
              <a:buFont typeface="Wingdings" panose="05000000000000000000" pitchFamily="2" charset="2"/>
              <a:buChar char="Ø"/>
            </a:pPr>
            <a:r>
              <a:rPr lang="en-US" b="1" dirty="0" smtClean="0"/>
              <a:t>Directive </a:t>
            </a:r>
            <a:r>
              <a:rPr lang="en-US" b="1" dirty="0"/>
              <a:t>2007/59/EC </a:t>
            </a:r>
            <a:r>
              <a:rPr lang="en-US" dirty="0"/>
              <a:t>of the European Parliament and of the Council of 23 October 2007 on the certification of train drivers operating locomotives and trains on the railway system in the Community </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63229"/>
          </a:xfrm>
        </p:spPr>
        <p:txBody>
          <a:bodyPr>
            <a:normAutofit/>
          </a:bodyPr>
          <a:lstStyle/>
          <a:p>
            <a:r>
              <a:rPr lang="fr-FR" sz="3200" b="1" dirty="0" smtClean="0"/>
              <a:t>§1</a:t>
            </a:r>
            <a:r>
              <a:rPr lang="fr-FR" sz="3200" b="1" dirty="0" smtClean="0"/>
              <a:t>. </a:t>
            </a:r>
            <a:r>
              <a:rPr lang="fr-FR" sz="3200" b="1" dirty="0" smtClean="0"/>
              <a:t>Succession of packages: </a:t>
            </a:r>
            <a:r>
              <a:rPr lang="fr-FR" sz="3200" b="1" dirty="0" err="1" smtClean="0"/>
              <a:t>consequences</a:t>
            </a:r>
            <a:r>
              <a:rPr lang="fr-FR" sz="3200" b="1" dirty="0" smtClean="0"/>
              <a:t> of </a:t>
            </a:r>
            <a:r>
              <a:rPr lang="fr-FR" sz="3200" b="1" dirty="0" err="1" smtClean="0"/>
              <a:t>third</a:t>
            </a:r>
            <a:r>
              <a:rPr lang="fr-FR" sz="3200" b="1" dirty="0" smtClean="0"/>
              <a:t> </a:t>
            </a:r>
            <a:r>
              <a:rPr lang="fr-FR" sz="3200" b="1" dirty="0" err="1" smtClean="0"/>
              <a:t>railway</a:t>
            </a:r>
            <a:r>
              <a:rPr lang="fr-FR" sz="3200" b="1" dirty="0" smtClean="0"/>
              <a:t> package</a:t>
            </a:r>
            <a:endParaRPr lang="fr-FR" sz="3200" b="1" dirty="0"/>
          </a:p>
        </p:txBody>
      </p:sp>
      <p:sp>
        <p:nvSpPr>
          <p:cNvPr id="3" name="Espace réservé du contenu 2"/>
          <p:cNvSpPr>
            <a:spLocks noGrp="1"/>
          </p:cNvSpPr>
          <p:nvPr>
            <p:ph idx="1"/>
          </p:nvPr>
        </p:nvSpPr>
        <p:spPr/>
        <p:txBody>
          <a:bodyPr/>
          <a:lstStyle/>
          <a:p>
            <a:pPr algn="just"/>
            <a:r>
              <a:rPr lang="fr-FR" dirty="0" err="1" smtClean="0"/>
              <a:t>Opening</a:t>
            </a:r>
            <a:r>
              <a:rPr lang="fr-FR" dirty="0" smtClean="0"/>
              <a:t> to </a:t>
            </a:r>
            <a:r>
              <a:rPr lang="fr-FR" dirty="0" err="1" smtClean="0"/>
              <a:t>competition</a:t>
            </a:r>
            <a:r>
              <a:rPr lang="fr-FR" dirty="0" smtClean="0"/>
              <a:t> </a:t>
            </a:r>
            <a:r>
              <a:rPr lang="fr-FR" dirty="0" err="1" smtClean="0"/>
              <a:t>with</a:t>
            </a:r>
            <a:r>
              <a:rPr lang="fr-FR" dirty="0" smtClean="0"/>
              <a:t> national stops « cabotage » </a:t>
            </a:r>
            <a:r>
              <a:rPr lang="fr-FR" dirty="0" err="1" smtClean="0"/>
              <a:t>within</a:t>
            </a:r>
            <a:r>
              <a:rPr lang="fr-FR" dirty="0" smtClean="0"/>
              <a:t> international services </a:t>
            </a:r>
          </a:p>
          <a:p>
            <a:pPr algn="just"/>
            <a:r>
              <a:rPr lang="fr-FR" dirty="0" smtClean="0"/>
              <a:t>«</a:t>
            </a:r>
            <a:r>
              <a:rPr lang="fr-FR" i="1" dirty="0" smtClean="0"/>
              <a:t> </a:t>
            </a:r>
            <a:r>
              <a:rPr lang="en-US" i="1" dirty="0" smtClean="0"/>
              <a:t>international </a:t>
            </a:r>
            <a:r>
              <a:rPr lang="en-US" i="1" dirty="0"/>
              <a:t>passenger service' means a passenger service where the train crosses at least one border of a Member State and where the principal purpose of the service is to carry passengers between stations located in different Member States; the train may be joined and/or split, and the different sections may have different origins and destinations, provided that all carriages cross at least one </a:t>
            </a:r>
            <a:r>
              <a:rPr lang="en-US" i="1" dirty="0" smtClean="0"/>
              <a:t>border</a:t>
            </a:r>
            <a:r>
              <a:rPr lang="en-US" dirty="0" smtClean="0"/>
              <a:t>”</a:t>
            </a:r>
          </a:p>
          <a:p>
            <a:pPr algn="just"/>
            <a:r>
              <a:rPr lang="en-US" dirty="0" smtClean="0"/>
              <a:t>Test </a:t>
            </a:r>
            <a:r>
              <a:rPr lang="en-US" dirty="0"/>
              <a:t>of the contract's economic equilibrium</a:t>
            </a:r>
            <a:endParaRPr lang="fr-FR" dirty="0"/>
          </a:p>
        </p:txBody>
      </p:sp>
    </p:spTree>
    <p:extLst>
      <p:ext uri="{BB962C8B-B14F-4D97-AF65-F5344CB8AC3E}">
        <p14:creationId xmlns:p14="http://schemas.microsoft.com/office/powerpoint/2010/main" val="162138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smtClean="0">
                <a:solidFill>
                  <a:srgbClr val="FFC000"/>
                </a:solidFill>
              </a:rPr>
              <a:t>§1.B </a:t>
            </a:r>
            <a:r>
              <a:rPr lang="fr-FR" sz="2800" b="1" dirty="0">
                <a:solidFill>
                  <a:srgbClr val="FFC000"/>
                </a:solidFill>
              </a:rPr>
              <a:t>Normative restructuration: </a:t>
            </a:r>
            <a:r>
              <a:rPr lang="fr-FR" sz="2800" b="1" dirty="0" err="1">
                <a:solidFill>
                  <a:srgbClr val="FFC000"/>
                </a:solidFill>
              </a:rPr>
              <a:t>recast</a:t>
            </a:r>
            <a:r>
              <a:rPr lang="fr-FR" sz="2800" b="1" dirty="0">
                <a:solidFill>
                  <a:srgbClr val="FFC000"/>
                </a:solidFill>
              </a:rPr>
              <a:t> directive 2012/34 </a:t>
            </a:r>
          </a:p>
        </p:txBody>
      </p:sp>
      <p:sp>
        <p:nvSpPr>
          <p:cNvPr id="3" name="Espace réservé du contenu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Directive 2012/34/EU of the European Parliament and of the Council of 21 November 2012 establishing a single European railway area Text with EEA relevance</a:t>
            </a:r>
          </a:p>
          <a:p>
            <a:pPr>
              <a:buFont typeface="Wingdings" panose="05000000000000000000" pitchFamily="2" charset="2"/>
              <a:buChar char="§"/>
            </a:pPr>
            <a:r>
              <a:rPr lang="fr-FR" dirty="0"/>
              <a:t>Directive </a:t>
            </a:r>
            <a:r>
              <a:rPr lang="fr-FR" dirty="0" err="1"/>
              <a:t>establishes</a:t>
            </a:r>
            <a:r>
              <a:rPr lang="fr-FR" dirty="0"/>
              <a:t> key </a:t>
            </a:r>
            <a:r>
              <a:rPr lang="fr-FR" dirty="0" err="1" smtClean="0"/>
              <a:t>principles</a:t>
            </a:r>
            <a:r>
              <a:rPr lang="fr-FR" dirty="0"/>
              <a:t> </a:t>
            </a:r>
            <a:r>
              <a:rPr lang="fr-FR" dirty="0" smtClean="0"/>
              <a:t>: </a:t>
            </a:r>
            <a:endParaRPr lang="fr-FR" dirty="0"/>
          </a:p>
          <a:p>
            <a:pPr>
              <a:buFont typeface="Wingdings" panose="05000000000000000000" pitchFamily="2" charset="2"/>
              <a:buChar char="Ø"/>
            </a:pPr>
            <a:r>
              <a:rPr lang="en-US" dirty="0"/>
              <a:t> </a:t>
            </a:r>
            <a:r>
              <a:rPr lang="en-US" dirty="0" err="1" smtClean="0"/>
              <a:t>Independnance</a:t>
            </a:r>
            <a:r>
              <a:rPr lang="en-US" dirty="0" smtClean="0"/>
              <a:t> </a:t>
            </a:r>
            <a:r>
              <a:rPr lang="en-US" dirty="0"/>
              <a:t>of railway undertakings and infrastructure managers</a:t>
            </a:r>
          </a:p>
          <a:p>
            <a:pPr>
              <a:buFont typeface="Wingdings" panose="05000000000000000000" pitchFamily="2" charset="2"/>
              <a:buChar char="Ø"/>
            </a:pPr>
            <a:r>
              <a:rPr lang="en-US" dirty="0"/>
              <a:t> </a:t>
            </a:r>
            <a:r>
              <a:rPr lang="en-US" dirty="0" smtClean="0"/>
              <a:t>Management </a:t>
            </a:r>
            <a:r>
              <a:rPr lang="en-US" dirty="0"/>
              <a:t>of the railway undertakings according to commercial principles</a:t>
            </a:r>
          </a:p>
          <a:p>
            <a:pPr>
              <a:buFont typeface="Wingdings" panose="05000000000000000000" pitchFamily="2" charset="2"/>
              <a:buChar char="Ø"/>
            </a:pPr>
            <a:r>
              <a:rPr lang="en-US" dirty="0"/>
              <a:t> </a:t>
            </a:r>
            <a:r>
              <a:rPr lang="en-US" dirty="0" smtClean="0"/>
              <a:t>Separation </a:t>
            </a:r>
            <a:r>
              <a:rPr lang="en-US" dirty="0"/>
              <a:t>of infrastructure management and transport operations</a:t>
            </a:r>
          </a:p>
          <a:p>
            <a:pPr>
              <a:buFont typeface="Wingdings" panose="05000000000000000000" pitchFamily="2" charset="2"/>
              <a:buChar char="Ø"/>
            </a:pPr>
            <a:r>
              <a:rPr lang="en-US" dirty="0"/>
              <a:t> </a:t>
            </a:r>
            <a:r>
              <a:rPr lang="en-US" dirty="0" err="1" smtClean="0"/>
              <a:t>Independance</a:t>
            </a:r>
            <a:r>
              <a:rPr lang="en-US" dirty="0" smtClean="0"/>
              <a:t> </a:t>
            </a:r>
            <a:r>
              <a:rPr lang="en-US" dirty="0"/>
              <a:t>of essential functions of an infrastructure manager</a:t>
            </a:r>
          </a:p>
          <a:p>
            <a:pPr>
              <a:buFont typeface="Wingdings" panose="05000000000000000000" pitchFamily="2" charset="2"/>
              <a:buChar char="Ø"/>
            </a:pPr>
            <a:r>
              <a:rPr lang="en-US" dirty="0"/>
              <a:t> </a:t>
            </a:r>
            <a:r>
              <a:rPr lang="en-US" dirty="0" smtClean="0"/>
              <a:t>Non </a:t>
            </a:r>
            <a:r>
              <a:rPr lang="en-US" dirty="0"/>
              <a:t>discriminatory access to network</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06475"/>
          </a:xfrm>
        </p:spPr>
        <p:txBody>
          <a:bodyPr>
            <a:normAutofit fontScale="90000"/>
          </a:bodyPr>
          <a:lstStyle/>
          <a:p>
            <a:pPr algn="ctr"/>
            <a:r>
              <a:rPr lang="fr-FR" sz="3300" b="1" dirty="0" smtClean="0"/>
              <a:t>§2</a:t>
            </a:r>
            <a:r>
              <a:rPr lang="fr-FR" sz="3300" b="1" dirty="0" smtClean="0"/>
              <a:t>) </a:t>
            </a:r>
            <a:r>
              <a:rPr lang="fr-FR" sz="3300" b="1" dirty="0"/>
              <a:t>Content of the 4th </a:t>
            </a:r>
            <a:r>
              <a:rPr lang="fr-FR" sz="3300" b="1" dirty="0" err="1"/>
              <a:t>railway</a:t>
            </a:r>
            <a:r>
              <a:rPr lang="fr-FR" sz="3300" b="1" dirty="0"/>
              <a:t> </a:t>
            </a:r>
            <a:r>
              <a:rPr lang="fr-FR" sz="3300" b="1" dirty="0" smtClean="0"/>
              <a:t>package and the distinction PSO / open </a:t>
            </a:r>
            <a:r>
              <a:rPr lang="fr-FR" sz="3300" b="1" dirty="0" err="1" smtClean="0"/>
              <a:t>access</a:t>
            </a:r>
            <a:r>
              <a:rPr lang="fr-FR" sz="3300" b="1" dirty="0" smtClean="0"/>
              <a:t> </a:t>
            </a:r>
            <a:r>
              <a:rPr lang="fr-FR" sz="4200" b="1" dirty="0"/>
              <a:t/>
            </a:r>
            <a:br>
              <a:rPr lang="fr-FR" sz="4200" b="1" dirty="0"/>
            </a:br>
            <a:r>
              <a:rPr lang="fr-FR" sz="4200" b="1" dirty="0" smtClean="0"/>
              <a:t>§</a:t>
            </a:r>
            <a:r>
              <a:rPr lang="fr-FR" sz="4200" b="1" dirty="0" smtClean="0">
                <a:solidFill>
                  <a:srgbClr val="FFC000"/>
                </a:solidFill>
              </a:rPr>
              <a:t>2</a:t>
            </a:r>
            <a:r>
              <a:rPr lang="fr-FR" sz="4200" b="1" dirty="0" smtClean="0">
                <a:solidFill>
                  <a:srgbClr val="FFC000"/>
                </a:solidFill>
              </a:rPr>
              <a:t>. </a:t>
            </a:r>
            <a:r>
              <a:rPr lang="fr-FR" sz="3300" b="1" dirty="0" smtClean="0">
                <a:solidFill>
                  <a:srgbClr val="FFC000"/>
                </a:solidFill>
              </a:rPr>
              <a:t>A </a:t>
            </a:r>
            <a:r>
              <a:rPr lang="fr-FR" sz="3300" b="1" dirty="0">
                <a:solidFill>
                  <a:srgbClr val="FFC000"/>
                </a:solidFill>
              </a:rPr>
              <a:t>– General structure </a:t>
            </a:r>
          </a:p>
        </p:txBody>
      </p:sp>
      <p:sp>
        <p:nvSpPr>
          <p:cNvPr id="3" name="Espace réservé du contenu 2"/>
          <p:cNvSpPr>
            <a:spLocks noGrp="1"/>
          </p:cNvSpPr>
          <p:nvPr>
            <p:ph idx="1"/>
          </p:nvPr>
        </p:nvSpPr>
        <p:spPr>
          <a:xfrm>
            <a:off x="838200" y="1619794"/>
            <a:ext cx="10515600" cy="4583781"/>
          </a:xfrm>
        </p:spPr>
        <p:txBody>
          <a:bodyPr>
            <a:normAutofit fontScale="32500" lnSpcReduction="20000"/>
          </a:bodyPr>
          <a:lstStyle/>
          <a:p>
            <a:pPr marL="0" indent="0">
              <a:buNone/>
            </a:pPr>
            <a:r>
              <a:rPr lang="en-US" sz="5000" dirty="0">
                <a:sym typeface="Wingdings" panose="05000000000000000000" pitchFamily="2" charset="2"/>
              </a:rPr>
              <a:t> </a:t>
            </a:r>
            <a:r>
              <a:rPr lang="en-US" sz="5000" b="1" dirty="0"/>
              <a:t>The 'technical pillar', which was adopted by the European Parliament and the Council in April 2016, includes</a:t>
            </a:r>
            <a:r>
              <a:rPr lang="en-US" sz="5000" dirty="0"/>
              <a:t>:</a:t>
            </a:r>
          </a:p>
          <a:p>
            <a:pPr marL="0" indent="0">
              <a:buNone/>
            </a:pPr>
            <a:endParaRPr lang="en-US" sz="5000" dirty="0"/>
          </a:p>
          <a:p>
            <a:pPr marL="0" indent="0">
              <a:buNone/>
            </a:pPr>
            <a:r>
              <a:rPr lang="en-US" sz="5500" dirty="0"/>
              <a:t>    Regulation (EU) 2016/796 on the European Union Agency for Railways and repealing Regulation (EC) n° 881/2004</a:t>
            </a:r>
          </a:p>
          <a:p>
            <a:pPr marL="0" indent="0">
              <a:buNone/>
            </a:pPr>
            <a:r>
              <a:rPr lang="en-US" sz="5500" dirty="0"/>
              <a:t>    Directive (EU) 2016/797 on the interoperability of the rail system within the European Union (Recast of Directive 2008/57/EC)</a:t>
            </a:r>
          </a:p>
          <a:p>
            <a:pPr marL="0" indent="0">
              <a:buNone/>
            </a:pPr>
            <a:r>
              <a:rPr lang="en-US" sz="5500" dirty="0"/>
              <a:t>    Directive (EU) 2016/798 on railway safety (Recast of Directive 2004/49/EC)</a:t>
            </a:r>
          </a:p>
          <a:p>
            <a:pPr marL="0" indent="0">
              <a:buNone/>
            </a:pPr>
            <a:endParaRPr lang="en-US" sz="5500" dirty="0"/>
          </a:p>
          <a:p>
            <a:pPr marL="0" indent="0">
              <a:buNone/>
            </a:pPr>
            <a:r>
              <a:rPr lang="en-US" sz="5000" dirty="0">
                <a:sym typeface="Wingdings" panose="05000000000000000000" pitchFamily="2" charset="2"/>
              </a:rPr>
              <a:t> </a:t>
            </a:r>
            <a:r>
              <a:rPr lang="en-US" sz="5000" b="1" dirty="0"/>
              <a:t>The 'market pillar', which was adopted in December 2016, includes:</a:t>
            </a:r>
          </a:p>
          <a:p>
            <a:pPr marL="0" indent="0">
              <a:buNone/>
            </a:pPr>
            <a:endParaRPr lang="en-US" sz="5000" dirty="0"/>
          </a:p>
          <a:p>
            <a:pPr marL="0" indent="0">
              <a:buNone/>
            </a:pPr>
            <a:r>
              <a:rPr lang="en-US" sz="5000" dirty="0"/>
              <a:t>    </a:t>
            </a:r>
            <a:r>
              <a:rPr lang="en-US" sz="5500" dirty="0"/>
              <a:t>Regulation (EU) 2016/2338 amending Regulation (EU) 1370/2007, which deals with the award of public service contracts for domestic passenger transport services by rail ('PSO Regulation')</a:t>
            </a:r>
          </a:p>
          <a:p>
            <a:pPr marL="0" indent="0">
              <a:buNone/>
            </a:pPr>
            <a:r>
              <a:rPr lang="en-US" sz="5500" dirty="0"/>
              <a:t>    Directive 2016/2370/EU amending Directive 2012/34/EU, which deals with the opening of the market of domestic passenger transport services by rail and the governance of the railway infrastructure ('Governance Directive')</a:t>
            </a:r>
          </a:p>
          <a:p>
            <a:pPr marL="0" indent="0">
              <a:buNone/>
            </a:pPr>
            <a:r>
              <a:rPr lang="en-US" sz="5500" dirty="0"/>
              <a:t>    Regulation (EU) 2016/2337 repealing Regulation (EEC) 1192/69 on the </a:t>
            </a:r>
            <a:r>
              <a:rPr lang="en-US" sz="5500" dirty="0" err="1"/>
              <a:t>normalisation</a:t>
            </a:r>
            <a:r>
              <a:rPr lang="en-US" sz="5500" dirty="0"/>
              <a:t> of the accounts of railway undertakings</a:t>
            </a:r>
          </a:p>
          <a:p>
            <a:pPr marL="0" indent="0">
              <a:buNone/>
            </a:pPr>
            <a:endParaRPr lang="en-US" sz="5500" dirty="0"/>
          </a:p>
          <a:p>
            <a:pPr marL="0" indent="0">
              <a:buNone/>
            </a:pPr>
            <a:endParaRPr lang="en-US" sz="5500" dirty="0"/>
          </a:p>
          <a:p>
            <a:pPr marL="0" indent="0">
              <a:buNone/>
            </a:pPr>
            <a:endParaRPr lang="fr-FR" sz="5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26141" y="546847"/>
            <a:ext cx="10354235"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market pillar complete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process of gradual market opening started with the 1st railway package.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It establishes the general right for railway undertakings established in one Member State to operate all types of passenger services everywhere in the EU, lays down rules aimed at improving impartiality in the governance of railway infrastructure and preventing discrimination and introduces the principle of mandatory tendering for public service contracts in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rail</a:t>
            </a:r>
            <a:r>
              <a:rPr lang="en-US" dirty="0">
                <a:solidFill>
                  <a:prstClr val="black"/>
                </a:solidFill>
                <a:latin typeface="Calibri" panose="020F0502020204030204"/>
              </a:rPr>
              <a:t> </a:t>
            </a:r>
            <a:r>
              <a:rPr lang="en-US" dirty="0" smtClean="0">
                <a:solidFill>
                  <a:prstClr val="black"/>
                </a:solidFill>
                <a:latin typeface="Calibri" panose="020F0502020204030204"/>
                <a:sym typeface="Wingdings" panose="05000000000000000000" pitchFamily="2" charset="2"/>
              </a:rPr>
              <a:t> ground of recognition </a:t>
            </a:r>
            <a:r>
              <a:rPr lang="en-US" b="1" dirty="0" smtClean="0">
                <a:solidFill>
                  <a:prstClr val="black"/>
                </a:solidFill>
                <a:latin typeface="Calibri" panose="020F0502020204030204"/>
                <a:sym typeface="Wingdings" panose="05000000000000000000" pitchFamily="2" charset="2"/>
              </a:rPr>
              <a:t>for open access to all rail </a:t>
            </a:r>
            <a:r>
              <a:rPr lang="en-US" b="1" dirty="0" err="1" smtClean="0">
                <a:solidFill>
                  <a:prstClr val="black"/>
                </a:solidFill>
                <a:latin typeface="Calibri" panose="020F0502020204030204"/>
                <a:sym typeface="Wingdings" panose="05000000000000000000" pitchFamily="2" charset="2"/>
              </a:rPr>
              <a:t>operatoirs</a:t>
            </a:r>
            <a:r>
              <a:rPr lang="en-US" b="1" dirty="0" smtClean="0">
                <a:solidFill>
                  <a:prstClr val="black"/>
                </a:solidFill>
                <a:latin typeface="Calibri" panose="020F0502020204030204"/>
                <a:sym typeface="Wingdings" panose="05000000000000000000" pitchFamily="2" charset="2"/>
              </a:rPr>
              <a:t>. </a:t>
            </a:r>
            <a:endParaRPr kumimoji="0" lang="en-US" sz="1800" b="1"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Competition in rail passenger service markets will encourage railway operators to become more responsive to customer needs, improve the quality of their services and their cost-effectiveness.   The competitive tendering of public service contracts will enable savings of public money.  The market pillar is expected to deliver more choice and better quality of rail services for European citizens, these being the overriding objectives.</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technical pillar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designed to boost  the competitiveness of the railway sector by significantly reducing costs and administrative burden for railway undertakings wishing to operate across Europe. In particular, it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wil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save firms from having to file costly multiple applications in the case of operations beyond one single Member State. ERA will issue vehicle authorizations for placing on the market and safety certificates for railway undertakings, valid throughout the EU.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create a "One stop shop" which will act as a single entry point for all such applications, using easy, transparent and consistent procedures.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ensure that European Rail Traffic Management System (ERTMS) equipment is interoperable.</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reduce the large number of remaining national rules, which create a risk of insufficient transparency and disguised discrimination of new operators.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2129881"/>
          </a:xfrm>
        </p:spPr>
        <p:txBody>
          <a:bodyPr>
            <a:normAutofit fontScale="90000"/>
          </a:bodyPr>
          <a:lstStyle/>
          <a:p>
            <a:pPr marL="571500" indent="-571500">
              <a:buFont typeface="Wingdings" panose="05000000000000000000" pitchFamily="2" charset="2"/>
              <a:buChar char="§"/>
            </a:pPr>
            <a:r>
              <a:rPr lang="fr-FR" dirty="0" smtClean="0"/>
              <a:t/>
            </a:r>
            <a:br>
              <a:rPr lang="fr-FR" dirty="0" smtClean="0"/>
            </a:br>
            <a:r>
              <a:rPr lang="fr-FR" sz="3300" b="1" dirty="0" smtClean="0">
                <a:solidFill>
                  <a:srgbClr val="FFC000"/>
                </a:solidFill>
              </a:rPr>
              <a:t>§2</a:t>
            </a:r>
            <a:r>
              <a:rPr lang="fr-FR" sz="3600" b="1" i="1" dirty="0" smtClean="0">
                <a:solidFill>
                  <a:srgbClr val="FFC000"/>
                </a:solidFill>
              </a:rPr>
              <a:t>B </a:t>
            </a:r>
            <a:r>
              <a:rPr lang="fr-FR" sz="3600" b="1" i="1" dirty="0" err="1" smtClean="0">
                <a:solidFill>
                  <a:srgbClr val="FFC000"/>
                </a:solidFill>
              </a:rPr>
              <a:t>Summa</a:t>
            </a:r>
            <a:r>
              <a:rPr lang="fr-FR" sz="3600" b="1" i="1" dirty="0" smtClean="0">
                <a:solidFill>
                  <a:srgbClr val="FFC000"/>
                </a:solidFill>
              </a:rPr>
              <a:t> </a:t>
            </a:r>
            <a:r>
              <a:rPr lang="fr-FR" sz="3600" b="1" i="1" dirty="0" err="1" smtClean="0">
                <a:solidFill>
                  <a:srgbClr val="FFC000"/>
                </a:solidFill>
              </a:rPr>
              <a:t>divisio</a:t>
            </a:r>
            <a:r>
              <a:rPr lang="fr-FR" sz="3600" b="1" i="1" dirty="0" smtClean="0">
                <a:solidFill>
                  <a:srgbClr val="FFC000"/>
                </a:solidFill>
              </a:rPr>
              <a:t> open </a:t>
            </a:r>
            <a:r>
              <a:rPr lang="fr-FR" sz="3600" b="1" i="1" dirty="0" err="1" smtClean="0">
                <a:solidFill>
                  <a:srgbClr val="FFC000"/>
                </a:solidFill>
              </a:rPr>
              <a:t>access</a:t>
            </a:r>
            <a:r>
              <a:rPr lang="fr-FR" sz="3600" b="1" i="1" dirty="0" smtClean="0">
                <a:solidFill>
                  <a:srgbClr val="FFC000"/>
                </a:solidFill>
              </a:rPr>
              <a:t> / PSO contrats </a:t>
            </a:r>
            <a:r>
              <a:rPr lang="fr-FR" sz="3600" b="1" i="1" dirty="0" smtClean="0"/>
              <a:t/>
            </a:r>
            <a:br>
              <a:rPr lang="fr-FR" sz="3600" b="1" i="1" dirty="0" smtClean="0"/>
            </a:br>
            <a:r>
              <a:rPr lang="fr-FR" sz="3600" b="1" i="1" dirty="0"/>
              <a:t/>
            </a:r>
            <a:br>
              <a:rPr lang="fr-FR" sz="3600" b="1" i="1" dirty="0"/>
            </a:br>
            <a:r>
              <a:rPr lang="fr-FR" sz="3600" b="1" i="1" dirty="0" smtClean="0"/>
              <a:t>- </a:t>
            </a:r>
            <a:r>
              <a:rPr lang="fr-FR" sz="3600" b="1" dirty="0" smtClean="0"/>
              <a:t>Open </a:t>
            </a:r>
            <a:r>
              <a:rPr lang="fr-FR" sz="3600" b="1" dirty="0" err="1" smtClean="0"/>
              <a:t>access</a:t>
            </a:r>
            <a:r>
              <a:rPr lang="fr-FR" sz="3600" b="1" dirty="0" smtClean="0"/>
              <a:t>: free </a:t>
            </a:r>
            <a:r>
              <a:rPr lang="fr-FR" sz="3600" b="1" dirty="0" err="1" smtClean="0"/>
              <a:t>access</a:t>
            </a:r>
            <a:r>
              <a:rPr lang="fr-FR" sz="3600" b="1" dirty="0" smtClean="0"/>
              <a:t> to network </a:t>
            </a:r>
            <a:r>
              <a:rPr lang="fr-FR" sz="3600" b="1" dirty="0" err="1" smtClean="0"/>
              <a:t>without</a:t>
            </a:r>
            <a:r>
              <a:rPr lang="fr-FR" sz="3600" b="1" dirty="0" smtClean="0"/>
              <a:t> </a:t>
            </a:r>
            <a:r>
              <a:rPr lang="fr-FR" sz="3600" b="1" dirty="0" err="1" smtClean="0"/>
              <a:t>any</a:t>
            </a:r>
            <a:r>
              <a:rPr lang="fr-FR" sz="3600" b="1" dirty="0" smtClean="0"/>
              <a:t> contractualisation </a:t>
            </a:r>
            <a:br>
              <a:rPr lang="fr-FR" sz="3600" b="1" dirty="0" smtClean="0"/>
            </a:br>
            <a:r>
              <a:rPr lang="fr-FR" sz="3600" b="1" dirty="0" smtClean="0"/>
              <a:t>- PSO: </a:t>
            </a:r>
            <a:r>
              <a:rPr lang="fr-FR" sz="3600" b="1" dirty="0" err="1" smtClean="0"/>
              <a:t>cont</a:t>
            </a:r>
            <a:r>
              <a:rPr lang="fr-FR" sz="3600" b="1" i="1" dirty="0" err="1" smtClean="0"/>
              <a:t>ractualization</a:t>
            </a:r>
            <a:r>
              <a:rPr lang="fr-FR" sz="3600" b="1" i="1" dirty="0" smtClean="0"/>
              <a:t> </a:t>
            </a:r>
            <a:r>
              <a:rPr lang="fr-FR" sz="3600" b="1" i="1" dirty="0" err="1" smtClean="0"/>
              <a:t>within</a:t>
            </a:r>
            <a:r>
              <a:rPr lang="fr-FR" sz="3600" b="1" i="1" dirty="0" smtClean="0"/>
              <a:t> reg. 1370/2007 </a:t>
            </a:r>
            <a:br>
              <a:rPr lang="fr-FR" sz="3600" b="1" i="1" dirty="0" smtClean="0"/>
            </a:br>
            <a:endParaRPr lang="fr-FR" sz="3600" b="1" i="1" dirty="0"/>
          </a:p>
        </p:txBody>
      </p:sp>
      <p:pic>
        <p:nvPicPr>
          <p:cNvPr id="4" name="Espace réservé du contenu 3" descr="Une image contenant table&#10;&#10;Description générée automatiquement"/>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528354" y="2704012"/>
            <a:ext cx="9261566" cy="3108960"/>
          </a:xfrm>
          <a:prstGeom prst="rect">
            <a:avLst/>
          </a:prstGeom>
        </p:spPr>
      </p:pic>
    </p:spTree>
    <p:extLst>
      <p:ext uri="{BB962C8B-B14F-4D97-AF65-F5344CB8AC3E}">
        <p14:creationId xmlns:p14="http://schemas.microsoft.com/office/powerpoint/2010/main" val="3958801085"/>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2296</Words>
  <Application>Microsoft Office PowerPoint</Application>
  <PresentationFormat>Grand écran</PresentationFormat>
  <Paragraphs>83</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Times New Roman</vt:lpstr>
      <vt:lpstr>Wingdings</vt:lpstr>
      <vt:lpstr>1_Thème Office</vt:lpstr>
      <vt:lpstr>European Economic Regulation Law</vt:lpstr>
      <vt:lpstr>Preliminaries considerations </vt:lpstr>
      <vt:lpstr>I) Overwiew on the evolution of the normative packages applying to rail regulation  §1 - Sucession of packages</vt:lpstr>
      <vt:lpstr>§I.A. Content of the EU packages </vt:lpstr>
      <vt:lpstr>§1. Succession of packages: consequences of third railway package</vt:lpstr>
      <vt:lpstr>§1.B Normative restructuration: recast directive 2012/34 </vt:lpstr>
      <vt:lpstr>§2) Content of the 4th railway package and the distinction PSO / open access  §2. A – General structure </vt:lpstr>
      <vt:lpstr>Présentation PowerPoint</vt:lpstr>
      <vt:lpstr> §2B Summa divisio open access / PSO contrats   - Open access: free access to network without any contractualisation  - PSO: contractualization within reg. 1370/2007  </vt:lpstr>
      <vt:lpstr>§2 B – Award of public service obligations contracts : legal regime of reg. 1370/2007</vt:lpstr>
      <vt:lpstr>CER, Public Service Rail Transport in the EU: an Overview, 2017 </vt:lpstr>
      <vt:lpstr>II – Current legal issues of the opening to competition of rail </vt:lpstr>
      <vt:lpstr>Présentation PowerPoint</vt:lpstr>
      <vt:lpstr>B - Cases related to the articulation between the normative sources : CJUE, 13 oct. 2022, Liberty Lines Spa, aff. C-437/21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Stéphane DE LA ROSA</dc:creator>
  <cp:lastModifiedBy>DELAROSA</cp:lastModifiedBy>
  <cp:revision>24</cp:revision>
  <dcterms:created xsi:type="dcterms:W3CDTF">2018-10-10T07:54:00Z</dcterms:created>
  <dcterms:modified xsi:type="dcterms:W3CDTF">2023-09-29T15:42:01Z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1033-11.2.0.8641</vt:lpwstr>
  </property>
</Properties>
</file>