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3" r:id="rId4"/>
    <p:sldId id="295" r:id="rId5"/>
    <p:sldId id="285" r:id="rId6"/>
    <p:sldId id="296" r:id="rId7"/>
    <p:sldId id="297" r:id="rId8"/>
    <p:sldId id="274" r:id="rId9"/>
    <p:sldId id="268" r:id="rId10"/>
    <p:sldId id="269" r:id="rId11"/>
    <p:sldId id="281" r:id="rId12"/>
    <p:sldId id="298" r:id="rId13"/>
    <p:sldId id="287" r:id="rId14"/>
    <p:sldId id="291" r:id="rId15"/>
    <p:sldId id="290" r:id="rId16"/>
    <p:sldId id="292" r:id="rId17"/>
    <p:sldId id="288" r:id="rId18"/>
    <p:sldId id="289" r:id="rId19"/>
    <p:sldId id="293" r:id="rId20"/>
    <p:sldId id="29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ROSA" initials="D" lastIdx="0" clrIdx="0">
    <p:extLst>
      <p:ext uri="{19B8F6BF-5375-455C-9EA6-DF929625EA0E}">
        <p15:presenceInfo xmlns:p15="http://schemas.microsoft.com/office/powerpoint/2012/main" userId="DELARO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 y="1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319119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422598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2676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217757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80161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E6F041D-0A5F-4E6B-80A6-406CAFA47604}" type="datetimeFigureOut">
              <a:rPr lang="fr-FR" smtClean="0"/>
              <a:t>23/09/2023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315191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E6F041D-0A5F-4E6B-80A6-406CAFA47604}" type="datetimeFigureOut">
              <a:rPr lang="fr-FR" smtClean="0"/>
              <a:t>23/09/2023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58917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E6F041D-0A5F-4E6B-80A6-406CAFA47604}" type="datetimeFigureOut">
              <a:rPr lang="fr-FR" smtClean="0"/>
              <a:t>23/09/2023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262476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6F041D-0A5F-4E6B-80A6-406CAFA47604}" type="datetimeFigureOut">
              <a:rPr lang="fr-FR" smtClean="0"/>
              <a:t>23/09/2023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27853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6F041D-0A5F-4E6B-80A6-406CAFA47604}" type="datetimeFigureOut">
              <a:rPr lang="fr-FR" smtClean="0"/>
              <a:t>23/09/2023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81111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6F041D-0A5F-4E6B-80A6-406CAFA47604}" type="datetimeFigureOut">
              <a:rPr lang="fr-FR" smtClean="0"/>
              <a:t>23/09/2023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25EEC-6FB4-44F5-8CF3-B2443A7F40A9}" type="slidenum">
              <a:rPr lang="fr-FR" smtClean="0"/>
              <a:t>‹N°›</a:t>
            </a:fld>
            <a:endParaRPr lang="fr-FR"/>
          </a:p>
        </p:txBody>
      </p:sp>
    </p:spTree>
    <p:extLst>
      <p:ext uri="{BB962C8B-B14F-4D97-AF65-F5344CB8AC3E}">
        <p14:creationId xmlns:p14="http://schemas.microsoft.com/office/powerpoint/2010/main" val="294635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F041D-0A5F-4E6B-80A6-406CAFA47604}" type="datetimeFigureOut">
              <a:rPr lang="fr-FR" smtClean="0"/>
              <a:t>23/09/2023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25EEC-6FB4-44F5-8CF3-B2443A7F40A9}" type="slidenum">
              <a:rPr lang="fr-FR" smtClean="0"/>
              <a:t>‹N°›</a:t>
            </a:fld>
            <a:endParaRPr lang="fr-FR"/>
          </a:p>
        </p:txBody>
      </p:sp>
    </p:spTree>
    <p:extLst>
      <p:ext uri="{BB962C8B-B14F-4D97-AF65-F5344CB8AC3E}">
        <p14:creationId xmlns:p14="http://schemas.microsoft.com/office/powerpoint/2010/main" val="249503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c.europa.eu/transport/themes/infrastructure/north-sea-mediterranean_en" TargetMode="External"/><Relationship Id="rId3" Type="http://schemas.openxmlformats.org/officeDocument/2006/relationships/hyperlink" Target="https://ec.europa.eu/transport/themes/infrastructure/ten-t_en" TargetMode="External"/><Relationship Id="rId7" Type="http://schemas.openxmlformats.org/officeDocument/2006/relationships/hyperlink" Target="https://ec.europa.eu/transport/themes/infrastructure/north-sea-baltic_en" TargetMode="External"/><Relationship Id="rId12" Type="http://schemas.openxmlformats.org/officeDocument/2006/relationships/hyperlink" Target="https://ec.europa.eu/transport/themes/infrastructure/scandinavian-mediterranean_en"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c.europa.eu/transport/themes/infrastructure/mediterranean_en" TargetMode="External"/><Relationship Id="rId11" Type="http://schemas.openxmlformats.org/officeDocument/2006/relationships/hyperlink" Target="https://ec.europa.eu/transport/themes/infrastructure/rhine-danube_en" TargetMode="External"/><Relationship Id="rId5" Type="http://schemas.openxmlformats.org/officeDocument/2006/relationships/hyperlink" Target="https://ec.europa.eu/transport/themes/infrastructure/baltic-adriatic_en" TargetMode="External"/><Relationship Id="rId10" Type="http://schemas.openxmlformats.org/officeDocument/2006/relationships/hyperlink" Target="https://ec.europa.eu/transport/themes/infrastructure/rhine-alpine_en" TargetMode="External"/><Relationship Id="rId4" Type="http://schemas.openxmlformats.org/officeDocument/2006/relationships/hyperlink" Target="https://ec.europa.eu/transport/themes/infrastructure/atlantic_en" TargetMode="External"/><Relationship Id="rId9" Type="http://schemas.openxmlformats.org/officeDocument/2006/relationships/hyperlink" Target="https://ec.europa.eu/transport/themes/infrastructure/orient-east-med_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uri=COM:2015:80:FIN" TargetMode="External"/><Relationship Id="rId2" Type="http://schemas.openxmlformats.org/officeDocument/2006/relationships/hyperlink" Target="https://eur-lex.europa.eu/legal-content/EN/TXT/?uri=CELEX%3A52021DC05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uri=CELEX%3A52021PC0558" TargetMode="External"/><Relationship Id="rId7" Type="http://schemas.openxmlformats.org/officeDocument/2006/relationships/hyperlink" Target="https://eur-lex.europa.eu/legal-content/EN/TXT/?uri=COM:2021:804:FIN" TargetMode="External"/><Relationship Id="rId2" Type="http://schemas.openxmlformats.org/officeDocument/2006/relationships/hyperlink" Target="https://eur-lex.europa.eu/legal-content/EN/TXT/?uri=CELEX%3A52021PC0557" TargetMode="External"/><Relationship Id="rId1" Type="http://schemas.openxmlformats.org/officeDocument/2006/relationships/slideLayout" Target="../slideLayouts/slideLayout2.xml"/><Relationship Id="rId6" Type="http://schemas.openxmlformats.org/officeDocument/2006/relationships/hyperlink" Target="https://eur-lex.europa.eu/legal-content/EN/TXT/?uri=CELEX:52021PC0803" TargetMode="External"/><Relationship Id="rId5" Type="http://schemas.openxmlformats.org/officeDocument/2006/relationships/hyperlink" Target="https://eur-lex.europa.eu/legal-content/EN/TXT/?uri=CELEX:52021PC0802" TargetMode="External"/><Relationship Id="rId4" Type="http://schemas.openxmlformats.org/officeDocument/2006/relationships/hyperlink" Target="https://eur-lex.europa.eu/legal-content/en/TXT/?uri=CELEX%3A52021PC05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a:t>European</a:t>
            </a:r>
            <a:r>
              <a:rPr lang="fr-FR" dirty="0"/>
              <a:t> </a:t>
            </a:r>
            <a:r>
              <a:rPr lang="fr-FR" dirty="0" err="1"/>
              <a:t>economic</a:t>
            </a:r>
            <a:r>
              <a:rPr lang="fr-FR" dirty="0"/>
              <a:t> </a:t>
            </a:r>
            <a:r>
              <a:rPr lang="fr-FR" dirty="0" err="1"/>
              <a:t>regulation</a:t>
            </a:r>
            <a:r>
              <a:rPr lang="fr-FR" dirty="0"/>
              <a:t> </a:t>
            </a:r>
            <a:r>
              <a:rPr lang="fr-FR" dirty="0" err="1"/>
              <a:t>law</a:t>
            </a:r>
            <a:endParaRPr lang="fr-FR" dirty="0"/>
          </a:p>
        </p:txBody>
      </p:sp>
      <p:sp>
        <p:nvSpPr>
          <p:cNvPr id="3" name="Sous-titre 2"/>
          <p:cNvSpPr>
            <a:spLocks noGrp="1"/>
          </p:cNvSpPr>
          <p:nvPr>
            <p:ph type="subTitle" idx="1"/>
          </p:nvPr>
        </p:nvSpPr>
        <p:spPr>
          <a:xfrm>
            <a:off x="1524000" y="3818964"/>
            <a:ext cx="9144000" cy="1438835"/>
          </a:xfrm>
        </p:spPr>
        <p:txBody>
          <a:bodyPr/>
          <a:lstStyle/>
          <a:p>
            <a:r>
              <a:rPr lang="fr-FR" b="1" dirty="0"/>
              <a:t>Topic 3</a:t>
            </a:r>
            <a:r>
              <a:rPr lang="fr-FR" b="1" dirty="0" smtClean="0"/>
              <a:t> –</a:t>
            </a:r>
            <a:r>
              <a:rPr lang="en-US" b="1" u="sng" dirty="0">
                <a:latin typeface="Calibri" panose="020F0502020204030204" pitchFamily="34" charset="0"/>
                <a:cs typeface="Times New Roman" panose="02020603050405020304" pitchFamily="18" charset="0"/>
              </a:rPr>
              <a:t>N</a:t>
            </a:r>
            <a:r>
              <a:rPr lang="en-US" b="1" u="sng" dirty="0" smtClean="0">
                <a:latin typeface="Calibri" panose="020F0502020204030204" pitchFamily="34" charset="0"/>
                <a:ea typeface="Calibri" panose="020F0502020204030204" pitchFamily="34" charset="0"/>
                <a:cs typeface="Times New Roman" panose="02020603050405020304" pitchFamily="18" charset="0"/>
              </a:rPr>
              <a:t>etwork </a:t>
            </a:r>
            <a:r>
              <a:rPr lang="en-US" b="1" u="sng" dirty="0">
                <a:latin typeface="Calibri" panose="020F0502020204030204" pitchFamily="34" charset="0"/>
                <a:ea typeface="Calibri" panose="020F0502020204030204" pitchFamily="34" charset="0"/>
                <a:cs typeface="Times New Roman" panose="02020603050405020304" pitchFamily="18" charset="0"/>
              </a:rPr>
              <a:t>industries and </a:t>
            </a:r>
            <a:r>
              <a:rPr lang="en-US" b="1" u="sng" dirty="0" smtClean="0">
                <a:latin typeface="Calibri" panose="020F0502020204030204" pitchFamily="34" charset="0"/>
                <a:ea typeface="Calibri" panose="020F0502020204030204" pitchFamily="34" charset="0"/>
                <a:cs typeface="Times New Roman" panose="02020603050405020304" pitchFamily="18" charset="0"/>
              </a:rPr>
              <a:t>EU sectoral policies</a:t>
            </a:r>
            <a:endParaRPr lang="fr-FR" b="1" i="1" dirty="0"/>
          </a:p>
        </p:txBody>
      </p:sp>
    </p:spTree>
    <p:extLst>
      <p:ext uri="{BB962C8B-B14F-4D97-AF65-F5344CB8AC3E}">
        <p14:creationId xmlns:p14="http://schemas.microsoft.com/office/powerpoint/2010/main" val="87139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28569"/>
          </a:xfrm>
        </p:spPr>
        <p:txBody>
          <a:bodyPr>
            <a:normAutofit/>
          </a:bodyPr>
          <a:lstStyle/>
          <a:p>
            <a:pPr algn="ctr"/>
            <a:endParaRPr lang="fr-FR" sz="2000" b="1" dirty="0"/>
          </a:p>
        </p:txBody>
      </p:sp>
      <p:sp>
        <p:nvSpPr>
          <p:cNvPr id="3" name="Espace réservé du contenu 2"/>
          <p:cNvSpPr>
            <a:spLocks noGrp="1"/>
          </p:cNvSpPr>
          <p:nvPr>
            <p:ph idx="1"/>
          </p:nvPr>
        </p:nvSpPr>
        <p:spPr>
          <a:xfrm>
            <a:off x="838200" y="1013012"/>
            <a:ext cx="10515600" cy="5154986"/>
          </a:xfrm>
        </p:spPr>
        <p:txBody>
          <a:bodyPr>
            <a:normAutofit fontScale="92500" lnSpcReduction="10000"/>
          </a:bodyPr>
          <a:lstStyle/>
          <a:p>
            <a:r>
              <a:rPr lang="en-US" sz="2300" dirty="0"/>
              <a:t> </a:t>
            </a:r>
            <a:r>
              <a:rPr lang="en-US" dirty="0"/>
              <a:t>   Within the identification of the legal nature of that activity, can it be considered to be … in part an information society service, and, if so, ought the electronic intermediary service to benefit from the principle of freedom to provide services as guaranteed in [EU] legislation — Article 56 TFEU and Directives [</a:t>
            </a:r>
            <a:r>
              <a:rPr lang="en-US" b="1" dirty="0"/>
              <a:t>2006/123</a:t>
            </a:r>
            <a:r>
              <a:rPr lang="en-US" dirty="0"/>
              <a:t>] and … [2000/31]?</a:t>
            </a:r>
          </a:p>
          <a:p>
            <a:r>
              <a:rPr lang="en-US" dirty="0"/>
              <a:t>(3)      If the service provided by [Uber Spain] were not to be considered to be a transport service and were therefore considered to fall within the cases covered by Directive 2006/123, is Article 15 of the Law on Unfair competition — concerning the infringement of rules governing competitive activity — contrary to Directive 2006/123, specifically Article 9 on freedom of establishment and </a:t>
            </a:r>
            <a:r>
              <a:rPr lang="en-US" dirty="0" err="1"/>
              <a:t>authorisation</a:t>
            </a:r>
            <a:r>
              <a:rPr lang="en-US" dirty="0"/>
              <a:t> schemes, when the reference to national laws or legal provisions is made without taking into account the fact that the scheme for obtaining </a:t>
            </a:r>
            <a:r>
              <a:rPr lang="en-US" dirty="0" err="1"/>
              <a:t>licences</a:t>
            </a:r>
            <a:r>
              <a:rPr lang="en-US" dirty="0"/>
              <a:t>, </a:t>
            </a:r>
            <a:r>
              <a:rPr lang="en-US" dirty="0" err="1"/>
              <a:t>authorisations</a:t>
            </a:r>
            <a:r>
              <a:rPr lang="en-US" dirty="0"/>
              <a:t> and permits may not be in any way restrictive or disproportionate, that is, it may not unreasonably impede the principle of freedom of establishment?</a:t>
            </a:r>
          </a:p>
          <a:p>
            <a:pPr marL="0" lvl="0" indent="0" algn="just">
              <a:buNone/>
            </a:pPr>
            <a:endParaRPr lang="fr-FR" sz="2300" dirty="0"/>
          </a:p>
        </p:txBody>
      </p:sp>
    </p:spTree>
    <p:extLst>
      <p:ext uri="{BB962C8B-B14F-4D97-AF65-F5344CB8AC3E}">
        <p14:creationId xmlns:p14="http://schemas.microsoft.com/office/powerpoint/2010/main" val="361431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31652"/>
          </a:xfrm>
        </p:spPr>
        <p:txBody>
          <a:bodyPr>
            <a:normAutofit fontScale="90000"/>
          </a:bodyPr>
          <a:lstStyle/>
          <a:p>
            <a:pPr algn="ctr"/>
            <a:endParaRPr lang="fr-FR" b="1" dirty="0"/>
          </a:p>
        </p:txBody>
      </p:sp>
      <p:sp>
        <p:nvSpPr>
          <p:cNvPr id="3" name="Espace réservé du contenu 2"/>
          <p:cNvSpPr>
            <a:spLocks noGrp="1"/>
          </p:cNvSpPr>
          <p:nvPr>
            <p:ph idx="1"/>
          </p:nvPr>
        </p:nvSpPr>
        <p:spPr>
          <a:xfrm>
            <a:off x="805249" y="1325332"/>
            <a:ext cx="10515600" cy="4818680"/>
          </a:xfrm>
        </p:spPr>
        <p:txBody>
          <a:bodyPr>
            <a:normAutofit fontScale="47500" lnSpcReduction="20000"/>
          </a:bodyPr>
          <a:lstStyle/>
          <a:p>
            <a:r>
              <a:rPr lang="en-US" dirty="0"/>
              <a:t>That intermediation service must thus be regarded as forming an integral part of an overall service whose main component is a transport service and, accordingly, must be classified not as ‘an information society service’ within the meaning of Article 1(2) of Directive 98/34, to which Article 2(a) of Directive 2000/31 refers, but as ‘a service in the field of transport’ within the meaning of Article 2(2)(d) of Directive 2006/123.</a:t>
            </a:r>
            <a:endParaRPr lang="fr-FR" dirty="0"/>
          </a:p>
          <a:p>
            <a:r>
              <a:rPr lang="en-US" dirty="0"/>
              <a:t>41      That classification is indeed confirmed by the case-law of the Court, according to which the concept of ‘services in the field of transport’ includes not only transport services in themselves but also any service inherently linked to any physical act of moving persons or goods from one place to another by means of transport (see, to that effect, judgment of 15 October 2015, </a:t>
            </a:r>
            <a:r>
              <a:rPr lang="en-US" i="1" dirty="0"/>
              <a:t>Grupo </a:t>
            </a:r>
            <a:r>
              <a:rPr lang="en-US" i="1" dirty="0" err="1"/>
              <a:t>Itevelesa</a:t>
            </a:r>
            <a:r>
              <a:rPr lang="en-US" i="1" dirty="0"/>
              <a:t> and Others</a:t>
            </a:r>
            <a:r>
              <a:rPr lang="en-US" dirty="0"/>
              <a:t>, C‑168/14, EU:C:2015:685, paragraphs 45 and 46, and Opinion 2/15 </a:t>
            </a:r>
            <a:r>
              <a:rPr lang="en-US" i="1" dirty="0"/>
              <a:t>(Free Trade Agreement with Singapore)</a:t>
            </a:r>
            <a:r>
              <a:rPr lang="en-US" dirty="0"/>
              <a:t> of 16 May 2017, EU:C:2017:376, paragraph 61).</a:t>
            </a:r>
            <a:endParaRPr lang="fr-FR" dirty="0"/>
          </a:p>
          <a:p>
            <a:r>
              <a:rPr lang="en-US" dirty="0"/>
              <a:t>42      Consequently, Directive 2000/31 does not apply to an intermediation service such as that at issue in the main proceedings.</a:t>
            </a:r>
            <a:endParaRPr lang="fr-FR" dirty="0"/>
          </a:p>
          <a:p>
            <a:r>
              <a:rPr lang="en-US" dirty="0"/>
              <a:t>43      Such service, in so far as it is classified as ‘a service in the field of transport’, does not come under Directive 2006/123 either, since this type of service is expressly excluded from the scope of the directive pursuant to Article 2(2)(d) thereof.</a:t>
            </a:r>
            <a:endParaRPr lang="fr-FR" dirty="0"/>
          </a:p>
          <a:p>
            <a:r>
              <a:rPr lang="en-US" dirty="0"/>
              <a:t>44      Moreover</a:t>
            </a:r>
            <a:r>
              <a:rPr lang="en-US" b="1" dirty="0"/>
              <a:t>, since the intermediation service at issue in the main proceedings is to be classified as ‘a service in the field of transport’, it is covered not by Article 56 TFEU on the freedom to provide services in general but by Article 58(1) TFEU, a specific provision according to which ‘freedom to provide services in the field of transport shall be governed by the provisions of the Title relating to transport’ (see, to that effect, judgment of 22 December 2010, </a:t>
            </a:r>
            <a:r>
              <a:rPr lang="en-US" b="1" i="1" dirty="0"/>
              <a:t>Yellow Cab </a:t>
            </a:r>
            <a:r>
              <a:rPr lang="en-US" b="1" i="1" dirty="0" err="1"/>
              <a:t>Verkehrsbetrieb</a:t>
            </a:r>
            <a:r>
              <a:rPr lang="en-US" b="1" dirty="0"/>
              <a:t>, C‑338/09, EU:C:2010:814, paragraph 29 and the case-law cited).</a:t>
            </a:r>
            <a:endParaRPr lang="fr-FR" b="1" dirty="0"/>
          </a:p>
          <a:p>
            <a:r>
              <a:rPr lang="en-US" dirty="0"/>
              <a:t>45      Accordingly, application of the principle governing freedom to provide services must be achieved, according to the FEU Treaty, by implementing the common transport policy (judgment of 22 December 2010, Y</a:t>
            </a:r>
            <a:r>
              <a:rPr lang="en-US" i="1" dirty="0"/>
              <a:t>ellow Cab </a:t>
            </a:r>
            <a:r>
              <a:rPr lang="en-US" i="1" dirty="0" err="1"/>
              <a:t>Verkehrsbetrieb</a:t>
            </a:r>
            <a:r>
              <a:rPr lang="en-US" dirty="0"/>
              <a:t>, C‑338/09, EU:C:2010:814, paragraph 30 and the case-law cited).</a:t>
            </a:r>
            <a:endParaRPr lang="fr-FR" dirty="0"/>
          </a:p>
          <a:p>
            <a:r>
              <a:rPr lang="en-US" dirty="0"/>
              <a:t>46      However, it should be noted that non-public urban transport services and services that are inherently linked to those services, such as the intermediation service at issue in the main proceedings, has not given rise to the adoption by the European Parliament and the Council of the European Union of common rules or other measures based on Article 91(1) TFEU.</a:t>
            </a:r>
            <a:endParaRPr lang="fr-FR" dirty="0"/>
          </a:p>
          <a:p>
            <a:r>
              <a:rPr lang="en-US" dirty="0"/>
              <a:t>47      It follows that, as EU law currently stands, it is for the Member States to regulate the conditions under which intermediation services such as that at issue in the main proceedings are to be provided in conformity with the general rules of the FEU Treaty.</a:t>
            </a:r>
            <a:endParaRPr lang="fr-FR" dirty="0"/>
          </a:p>
          <a:p>
            <a:endParaRPr lang="fr-FR" dirty="0"/>
          </a:p>
        </p:txBody>
      </p:sp>
    </p:spTree>
    <p:extLst>
      <p:ext uri="{BB962C8B-B14F-4D97-AF65-F5344CB8AC3E}">
        <p14:creationId xmlns:p14="http://schemas.microsoft.com/office/powerpoint/2010/main" val="265675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 </a:t>
            </a:r>
            <a:r>
              <a:rPr lang="fr-FR" dirty="0" err="1" smtClean="0"/>
              <a:t>Current</a:t>
            </a:r>
            <a:r>
              <a:rPr lang="fr-FR" dirty="0" smtClean="0"/>
              <a:t> issues in the </a:t>
            </a:r>
            <a:r>
              <a:rPr lang="fr-FR" dirty="0" err="1" smtClean="0"/>
              <a:t>context</a:t>
            </a:r>
            <a:r>
              <a:rPr lang="fr-FR" dirty="0" smtClean="0"/>
              <a:t> of green deal </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3133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B4ED3-ACA0-47CD-AFBB-F23E31CFF5D4}"/>
              </a:ext>
            </a:extLst>
          </p:cNvPr>
          <p:cNvSpPr>
            <a:spLocks noGrp="1"/>
          </p:cNvSpPr>
          <p:nvPr>
            <p:ph type="title"/>
          </p:nvPr>
        </p:nvSpPr>
        <p:spPr>
          <a:xfrm>
            <a:off x="838200" y="365126"/>
            <a:ext cx="10515600" cy="797850"/>
          </a:xfrm>
        </p:spPr>
        <p:txBody>
          <a:bodyPr>
            <a:normAutofit/>
          </a:bodyPr>
          <a:lstStyle/>
          <a:p>
            <a:r>
              <a:rPr lang="fr-FR" sz="2200" b="1" dirty="0" smtClean="0"/>
              <a:t>III </a:t>
            </a:r>
            <a:r>
              <a:rPr lang="fr-FR" sz="2200" b="1" dirty="0"/>
              <a:t>- EU </a:t>
            </a:r>
            <a:r>
              <a:rPr lang="fr-FR" sz="2200" b="1" dirty="0" smtClean="0"/>
              <a:t>Networks</a:t>
            </a:r>
            <a:r>
              <a:rPr lang="fr-FR" sz="2200" dirty="0" smtClean="0"/>
              <a:t/>
            </a:r>
            <a:br>
              <a:rPr lang="fr-FR" sz="2200" dirty="0" smtClean="0"/>
            </a:br>
            <a:r>
              <a:rPr lang="fr-FR" sz="2200" i="1" dirty="0" smtClean="0"/>
              <a:t>II.A </a:t>
            </a:r>
            <a:r>
              <a:rPr lang="fr-FR" sz="2200" i="1" dirty="0" err="1" smtClean="0"/>
              <a:t>Legal</a:t>
            </a:r>
            <a:r>
              <a:rPr lang="fr-FR" sz="2200" i="1" dirty="0" smtClean="0"/>
              <a:t> base</a:t>
            </a:r>
            <a:endParaRPr lang="fr-FR" sz="2200" i="1" dirty="0"/>
          </a:p>
        </p:txBody>
      </p:sp>
      <p:sp>
        <p:nvSpPr>
          <p:cNvPr id="3" name="Espace réservé du contenu 2">
            <a:extLst>
              <a:ext uri="{FF2B5EF4-FFF2-40B4-BE49-F238E27FC236}">
                <a16:creationId xmlns:a16="http://schemas.microsoft.com/office/drawing/2014/main" id="{0CF89E23-FB72-4D7E-8AF7-A450DE8E8E0F}"/>
              </a:ext>
            </a:extLst>
          </p:cNvPr>
          <p:cNvSpPr>
            <a:spLocks noGrp="1"/>
          </p:cNvSpPr>
          <p:nvPr>
            <p:ph idx="1"/>
          </p:nvPr>
        </p:nvSpPr>
        <p:spPr>
          <a:xfrm>
            <a:off x="838200" y="1287262"/>
            <a:ext cx="10515600" cy="4889701"/>
          </a:xfrm>
        </p:spPr>
        <p:txBody>
          <a:bodyPr>
            <a:normAutofit lnSpcReduction="10000"/>
          </a:bodyPr>
          <a:lstStyle/>
          <a:p>
            <a:r>
              <a:rPr lang="fr-FR" b="1" dirty="0"/>
              <a:t>Article 170 TFEU - Trans-</a:t>
            </a:r>
            <a:r>
              <a:rPr lang="fr-FR" b="1" dirty="0" err="1"/>
              <a:t>European</a:t>
            </a:r>
            <a:r>
              <a:rPr lang="fr-FR" b="1" dirty="0"/>
              <a:t> Networks</a:t>
            </a:r>
            <a:endParaRPr lang="fr-FR" dirty="0"/>
          </a:p>
          <a:p>
            <a:pPr marL="0" indent="0">
              <a:buNone/>
            </a:pPr>
            <a:r>
              <a:rPr lang="en-US" dirty="0"/>
              <a:t>1. To help achieve the objectives referred to in Articles 26 and 174 and to enable citizens of the Union, economic operators and regional and local communities to derive full benefit from the setting-up of an area without internal frontiers, the Union shall contribute to the establishment and development of trans-European networks in the areas of transport, telecommunications and energy infrastructures.</a:t>
            </a:r>
            <a:endParaRPr lang="fr-FR" dirty="0"/>
          </a:p>
          <a:p>
            <a:pPr marL="0" indent="0">
              <a:buNone/>
            </a:pPr>
            <a:r>
              <a:rPr lang="en-US" dirty="0"/>
              <a:t>2. Within the framework of a system of open and competitive markets, action by the Union shall aim at promoting the interconnection and interoperability of national networks as well as access to such networks. It shall take account in particular of the need to link island, landlocked and peripheral regions with the central regions of the Union.</a:t>
            </a:r>
            <a:endParaRPr lang="fr-FR" dirty="0"/>
          </a:p>
          <a:p>
            <a:pPr marL="0" indent="0">
              <a:buNone/>
            </a:pPr>
            <a:endParaRPr lang="fr-FR" dirty="0"/>
          </a:p>
        </p:txBody>
      </p:sp>
    </p:spTree>
    <p:extLst>
      <p:ext uri="{BB962C8B-B14F-4D97-AF65-F5344CB8AC3E}">
        <p14:creationId xmlns:p14="http://schemas.microsoft.com/office/powerpoint/2010/main" val="162213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87026"/>
          </a:xfrm>
        </p:spPr>
        <p:txBody>
          <a:bodyPr>
            <a:normAutofit/>
          </a:bodyPr>
          <a:lstStyle/>
          <a:p>
            <a:r>
              <a:rPr lang="fr-FR" sz="2200" b="1" dirty="0"/>
              <a:t>II - EU Networks</a:t>
            </a:r>
            <a:r>
              <a:rPr lang="fr-FR" sz="2200" dirty="0"/>
              <a:t/>
            </a:r>
            <a:br>
              <a:rPr lang="fr-FR" sz="2200" dirty="0"/>
            </a:br>
            <a:r>
              <a:rPr lang="fr-FR" sz="2200" i="1" dirty="0" err="1" smtClean="0"/>
              <a:t>II.Objectives</a:t>
            </a:r>
            <a:endParaRPr lang="fr-FR" sz="2200" dirty="0"/>
          </a:p>
        </p:txBody>
      </p:sp>
      <p:sp>
        <p:nvSpPr>
          <p:cNvPr id="3" name="Espace réservé du contenu 2"/>
          <p:cNvSpPr>
            <a:spLocks noGrp="1"/>
          </p:cNvSpPr>
          <p:nvPr>
            <p:ph idx="1"/>
          </p:nvPr>
        </p:nvSpPr>
        <p:spPr>
          <a:xfrm>
            <a:off x="838200" y="1334530"/>
            <a:ext cx="10515600" cy="4842433"/>
          </a:xfrm>
        </p:spPr>
        <p:txBody>
          <a:bodyPr>
            <a:normAutofit fontScale="92500"/>
          </a:bodyPr>
          <a:lstStyle/>
          <a:p>
            <a:pPr algn="just">
              <a:buFont typeface="Wingdings" panose="05000000000000000000" pitchFamily="2" charset="2"/>
              <a:buChar char="è"/>
            </a:pPr>
            <a:r>
              <a:rPr lang="en-US" sz="2200" dirty="0" smtClean="0"/>
              <a:t>Regulation </a:t>
            </a:r>
            <a:r>
              <a:rPr lang="en-US" sz="2200" dirty="0"/>
              <a:t>(EU) No 1315/2013 of the European Parliament and of the Council of 11 December 2013 on Union guidelines for the development of the trans-European transport network </a:t>
            </a:r>
            <a:r>
              <a:rPr lang="en-US" sz="2200" dirty="0" smtClean="0"/>
              <a:t>and </a:t>
            </a:r>
            <a:r>
              <a:rPr lang="en-US" sz="2200" dirty="0"/>
              <a:t>repealing Decision No 661/2010/EU Text with EEA </a:t>
            </a:r>
            <a:r>
              <a:rPr lang="en-US" sz="2200" dirty="0" smtClean="0"/>
              <a:t>relevance</a:t>
            </a:r>
          </a:p>
          <a:p>
            <a:pPr marL="0" indent="0" algn="just">
              <a:buNone/>
            </a:pPr>
            <a:r>
              <a:rPr lang="en-US" sz="2200" dirty="0"/>
              <a:t>1</a:t>
            </a:r>
            <a:r>
              <a:rPr lang="en-US" sz="2200" i="1" dirty="0"/>
              <a:t>.   This Regulation establishes guidelines for the development of a trans-European transport network comprising a dual-layer structure consisting of the comprehensive network and of the core network, the latter being established on the basis of the comprehensive network.</a:t>
            </a:r>
          </a:p>
          <a:p>
            <a:pPr marL="0" indent="0" algn="just">
              <a:buNone/>
            </a:pPr>
            <a:r>
              <a:rPr lang="en-US" sz="2200" i="1" dirty="0"/>
              <a:t>2.   This Regulation identifies projects of common interest and specifies the requirements to be complied with for the management of the infrastructure of the trans-European transport network.</a:t>
            </a:r>
          </a:p>
          <a:p>
            <a:pPr marL="0" indent="0" algn="just">
              <a:buNone/>
            </a:pPr>
            <a:r>
              <a:rPr lang="en-US" sz="2200" i="1" dirty="0"/>
              <a:t>3.   This Regulation sets out the priorities for the development of the trans-European transport network.</a:t>
            </a:r>
          </a:p>
          <a:p>
            <a:pPr marL="0" indent="0" algn="just">
              <a:buNone/>
            </a:pPr>
            <a:r>
              <a:rPr lang="en-US" sz="2200" i="1" dirty="0"/>
              <a:t>4.   This Regulation provides for measures for the implementation of the trans-European transport network. The implementation of projects of common interest depends on their degree of maturity, the compliance with Union and national legal procedures, and the availability of financial resources, without prejudging the financial commitment of a Member State or of the Union.</a:t>
            </a:r>
          </a:p>
          <a:p>
            <a:pPr marL="0" indent="0" algn="just">
              <a:buNone/>
            </a:pPr>
            <a:endParaRPr lang="fr-FR" sz="2200" i="1" dirty="0"/>
          </a:p>
        </p:txBody>
      </p:sp>
    </p:spTree>
    <p:extLst>
      <p:ext uri="{BB962C8B-B14F-4D97-AF65-F5344CB8AC3E}">
        <p14:creationId xmlns:p14="http://schemas.microsoft.com/office/powerpoint/2010/main" val="267978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19978"/>
          </a:xfrm>
        </p:spPr>
        <p:txBody>
          <a:bodyPr/>
          <a:lstStyle/>
          <a:p>
            <a:r>
              <a:rPr lang="fr-FR" sz="2200" b="1" dirty="0" smtClean="0">
                <a:solidFill>
                  <a:prstClr val="black"/>
                </a:solidFill>
              </a:rPr>
              <a:t>III </a:t>
            </a:r>
            <a:r>
              <a:rPr lang="fr-FR" sz="2200" b="1" dirty="0">
                <a:solidFill>
                  <a:prstClr val="black"/>
                </a:solidFill>
              </a:rPr>
              <a:t>- EU Networks</a:t>
            </a:r>
            <a:r>
              <a:rPr lang="fr-FR" sz="2200" dirty="0">
                <a:solidFill>
                  <a:prstClr val="black"/>
                </a:solidFill>
              </a:rPr>
              <a:t/>
            </a:r>
            <a:br>
              <a:rPr lang="fr-FR" sz="2200" dirty="0">
                <a:solidFill>
                  <a:prstClr val="black"/>
                </a:solidFill>
              </a:rPr>
            </a:br>
            <a:r>
              <a:rPr lang="fr-FR" sz="2200" i="1" dirty="0" err="1">
                <a:solidFill>
                  <a:prstClr val="black"/>
                </a:solidFill>
              </a:rPr>
              <a:t>II.Objectives</a:t>
            </a:r>
            <a:endParaRPr lang="fr-FR" dirty="0"/>
          </a:p>
        </p:txBody>
      </p:sp>
      <p:pic>
        <p:nvPicPr>
          <p:cNvPr id="1026" name="Picture 2" descr="Interactive ma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6195" y="1504349"/>
            <a:ext cx="6944497"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83740" y="1694859"/>
            <a:ext cx="2331308" cy="4524315"/>
          </a:xfrm>
          <a:prstGeom prst="rect">
            <a:avLst/>
          </a:prstGeom>
          <a:noFill/>
        </p:spPr>
        <p:txBody>
          <a:bodyPr wrap="square" rtlCol="0">
            <a:spAutoFit/>
          </a:bodyPr>
          <a:lstStyle/>
          <a:p>
            <a:r>
              <a:rPr lang="en-US" dirty="0"/>
              <a:t>TEN-T comprises two network ‘layers’:</a:t>
            </a:r>
          </a:p>
          <a:p>
            <a:r>
              <a:rPr lang="en-US" dirty="0"/>
              <a:t>- The </a:t>
            </a:r>
            <a:r>
              <a:rPr lang="en-US" b="1" dirty="0"/>
              <a:t>Core Network</a:t>
            </a:r>
            <a:r>
              <a:rPr lang="en-US" dirty="0"/>
              <a:t> includes the most important connections, linking the most important nodes, and is to be completed by 2030.</a:t>
            </a:r>
          </a:p>
          <a:p>
            <a:r>
              <a:rPr lang="en-US" dirty="0" smtClean="0"/>
              <a:t>- The</a:t>
            </a:r>
            <a:r>
              <a:rPr lang="en-US" dirty="0"/>
              <a:t> </a:t>
            </a:r>
            <a:r>
              <a:rPr lang="en-US" b="1" dirty="0"/>
              <a:t>Comprehensive Network</a:t>
            </a:r>
            <a:r>
              <a:rPr lang="en-US" dirty="0"/>
              <a:t> covers all European regions and is to be completed by 2050</a:t>
            </a:r>
            <a:r>
              <a:rPr lang="en-US" dirty="0" smtClean="0"/>
              <a:t>.</a:t>
            </a:r>
            <a:endParaRPr lang="en-US" dirty="0"/>
          </a:p>
          <a:p>
            <a:r>
              <a:rPr lang="fr-FR" dirty="0">
                <a:hlinkClick r:id="rId3"/>
              </a:rPr>
              <a:t/>
            </a:r>
            <a:br>
              <a:rPr lang="fr-FR" dirty="0">
                <a:hlinkClick r:id="rId3"/>
              </a:rPr>
            </a:br>
            <a:endParaRPr lang="en-US" dirty="0" smtClean="0"/>
          </a:p>
        </p:txBody>
      </p:sp>
      <p:sp>
        <p:nvSpPr>
          <p:cNvPr id="5" name="ZoneTexte 4"/>
          <p:cNvSpPr txBox="1"/>
          <p:nvPr/>
        </p:nvSpPr>
        <p:spPr>
          <a:xfrm>
            <a:off x="10017211" y="1606378"/>
            <a:ext cx="1985319" cy="3139321"/>
          </a:xfrm>
          <a:prstGeom prst="rect">
            <a:avLst/>
          </a:prstGeom>
          <a:noFill/>
        </p:spPr>
        <p:txBody>
          <a:bodyPr wrap="square" rtlCol="0">
            <a:spAutoFit/>
          </a:bodyPr>
          <a:lstStyle/>
          <a:p>
            <a:r>
              <a:rPr lang="fr-FR">
                <a:hlinkClick r:id="rId3"/>
              </a:rPr>
              <a:t>TEN-T</a:t>
            </a:r>
            <a:r>
              <a:rPr lang="fr-FR">
                <a:hlinkClick r:id="rId4"/>
              </a:rPr>
              <a:t>Atlantic</a:t>
            </a:r>
            <a:endParaRPr lang="fr-FR"/>
          </a:p>
          <a:p>
            <a:r>
              <a:rPr lang="fr-FR">
                <a:hlinkClick r:id="rId5"/>
              </a:rPr>
              <a:t>Baltic Adriatic</a:t>
            </a:r>
            <a:endParaRPr lang="fr-FR"/>
          </a:p>
          <a:p>
            <a:r>
              <a:rPr lang="fr-FR">
                <a:hlinkClick r:id="rId6"/>
              </a:rPr>
              <a:t>Mediterranean</a:t>
            </a:r>
            <a:endParaRPr lang="fr-FR"/>
          </a:p>
          <a:p>
            <a:r>
              <a:rPr lang="fr-FR">
                <a:hlinkClick r:id="rId7"/>
              </a:rPr>
              <a:t>North Sea-Baltic</a:t>
            </a:r>
            <a:endParaRPr lang="fr-FR"/>
          </a:p>
          <a:p>
            <a:r>
              <a:rPr lang="fr-FR">
                <a:hlinkClick r:id="rId8"/>
              </a:rPr>
              <a:t>North Sea-Mediterranean</a:t>
            </a:r>
            <a:endParaRPr lang="fr-FR"/>
          </a:p>
          <a:p>
            <a:r>
              <a:rPr lang="fr-FR" u="sng">
                <a:hlinkClick r:id="rId9"/>
              </a:rPr>
              <a:t>Orient - East Med</a:t>
            </a:r>
            <a:endParaRPr lang="fr-FR"/>
          </a:p>
          <a:p>
            <a:r>
              <a:rPr lang="fr-FR">
                <a:hlinkClick r:id="rId10"/>
              </a:rPr>
              <a:t>Rhine-Alpine</a:t>
            </a:r>
            <a:endParaRPr lang="fr-FR"/>
          </a:p>
          <a:p>
            <a:r>
              <a:rPr lang="fr-FR">
                <a:hlinkClick r:id="rId11"/>
              </a:rPr>
              <a:t>Rhine-Danube</a:t>
            </a:r>
            <a:endParaRPr lang="fr-FR"/>
          </a:p>
          <a:p>
            <a:r>
              <a:rPr lang="fr-FR">
                <a:hlinkClick r:id="rId12"/>
              </a:rPr>
              <a:t>Scandinavian-Mediterranean</a:t>
            </a:r>
            <a:endParaRPr lang="fr-FR" dirty="0"/>
          </a:p>
        </p:txBody>
      </p:sp>
    </p:spTree>
    <p:extLst>
      <p:ext uri="{BB962C8B-B14F-4D97-AF65-F5344CB8AC3E}">
        <p14:creationId xmlns:p14="http://schemas.microsoft.com/office/powerpoint/2010/main" val="255646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87026"/>
          </a:xfrm>
        </p:spPr>
        <p:txBody>
          <a:bodyPr>
            <a:normAutofit fontScale="90000"/>
          </a:bodyPr>
          <a:lstStyle/>
          <a:p>
            <a:r>
              <a:rPr lang="fr-FR" sz="2200" b="1" dirty="0"/>
              <a:t>II - EU Networks</a:t>
            </a:r>
            <a:r>
              <a:rPr lang="fr-FR" sz="2200" dirty="0"/>
              <a:t/>
            </a:r>
            <a:br>
              <a:rPr lang="fr-FR" sz="2200" dirty="0"/>
            </a:br>
            <a:r>
              <a:rPr lang="fr-FR" sz="2200" i="1" dirty="0" err="1" smtClean="0"/>
              <a:t>III.Legal</a:t>
            </a:r>
            <a:r>
              <a:rPr lang="fr-FR" sz="2200" i="1" dirty="0" smtClean="0"/>
              <a:t> Issues </a:t>
            </a:r>
            <a:r>
              <a:rPr lang="fr-FR" sz="2200" i="1" dirty="0" err="1" smtClean="0"/>
              <a:t>related</a:t>
            </a:r>
            <a:r>
              <a:rPr lang="fr-FR" sz="2200" i="1" dirty="0" smtClean="0"/>
              <a:t> to network : </a:t>
            </a:r>
            <a:r>
              <a:rPr lang="en-US" sz="2200" i="1" dirty="0"/>
              <a:t>CJUE, 12 </a:t>
            </a:r>
            <a:r>
              <a:rPr lang="en-US" sz="2200" i="1" dirty="0" err="1"/>
              <a:t>nov.</a:t>
            </a:r>
            <a:r>
              <a:rPr lang="en-US" sz="2200" i="1" dirty="0"/>
              <a:t> 2015, UK c. </a:t>
            </a:r>
            <a:r>
              <a:rPr lang="en-US" sz="2200" i="1" dirty="0" err="1"/>
              <a:t>Europeal</a:t>
            </a:r>
            <a:r>
              <a:rPr lang="en-US" sz="2200" i="1" dirty="0"/>
              <a:t> </a:t>
            </a:r>
            <a:r>
              <a:rPr lang="en-US" sz="2200" i="1" dirty="0" err="1"/>
              <a:t>Parliamant</a:t>
            </a:r>
            <a:r>
              <a:rPr lang="en-US" sz="2200" i="1" dirty="0"/>
              <a:t> and Council, </a:t>
            </a:r>
            <a:r>
              <a:rPr lang="en-US" sz="2200" i="1" dirty="0" err="1"/>
              <a:t>aff</a:t>
            </a:r>
            <a:r>
              <a:rPr lang="en-US" sz="2200" i="1" dirty="0"/>
              <a:t>. </a:t>
            </a:r>
            <a:r>
              <a:rPr lang="en-US" sz="2200" i="1" dirty="0" smtClean="0"/>
              <a:t>C-121/14 (appraising of the criteria of “project of common interest”</a:t>
            </a:r>
            <a:endParaRPr lang="fr-FR" sz="2200" dirty="0"/>
          </a:p>
        </p:txBody>
      </p:sp>
      <p:sp>
        <p:nvSpPr>
          <p:cNvPr id="3" name="Espace réservé du contenu 2"/>
          <p:cNvSpPr>
            <a:spLocks noGrp="1"/>
          </p:cNvSpPr>
          <p:nvPr>
            <p:ph idx="1"/>
          </p:nvPr>
        </p:nvSpPr>
        <p:spPr>
          <a:xfrm>
            <a:off x="838200" y="1334530"/>
            <a:ext cx="10515600" cy="4842433"/>
          </a:xfrm>
        </p:spPr>
        <p:txBody>
          <a:bodyPr>
            <a:normAutofit fontScale="77500" lnSpcReduction="20000"/>
          </a:bodyPr>
          <a:lstStyle/>
          <a:p>
            <a:pPr marL="0" indent="0" algn="just">
              <a:buNone/>
            </a:pPr>
            <a:endParaRPr lang="en-US" sz="2200" i="1" dirty="0" smtClean="0"/>
          </a:p>
          <a:p>
            <a:pPr marL="0" indent="0" algn="just">
              <a:buNone/>
            </a:pPr>
            <a:r>
              <a:rPr lang="en-US" sz="2200" dirty="0"/>
              <a:t>I</a:t>
            </a:r>
            <a:r>
              <a:rPr lang="en-US" sz="2200" dirty="0" smtClean="0"/>
              <a:t>n </a:t>
            </a:r>
            <a:r>
              <a:rPr lang="en-US" sz="2200" dirty="0"/>
              <a:t>accordance with the objective of contributing to the establishment and development of trans-European networks in the area of transport infrastructure, referred to in Article 170(1) TFEU, it is apparent from recital 8 in the preamble to that regulation that the trans-European transport network must be developed through the creation of new transport infrastructure, through the rehabilitation and upgrading of existing infrastructure and through measures promoting its resource-efficient use.</a:t>
            </a:r>
          </a:p>
          <a:p>
            <a:pPr marL="0" indent="0" algn="just">
              <a:buNone/>
            </a:pPr>
            <a:r>
              <a:rPr lang="en-US" sz="2200" dirty="0" smtClean="0"/>
              <a:t>While </a:t>
            </a:r>
            <a:r>
              <a:rPr lang="en-US" sz="2200" dirty="0"/>
              <a:t>it is true that a measure does not have to create a new transport infrastructure in order to be </a:t>
            </a:r>
            <a:r>
              <a:rPr lang="en-US" sz="2200" dirty="0" err="1"/>
              <a:t>recognised</a:t>
            </a:r>
            <a:r>
              <a:rPr lang="en-US" sz="2200" dirty="0"/>
              <a:t> as a project of common interest, such a project must none the less involve investment which, at the very least, is intended to rehabilitate or upgrade an existing infrastructure with a view to making it more efficient and effective, as is apparent in particular from Article 7 of Regulation No 1315/2013.</a:t>
            </a:r>
          </a:p>
          <a:p>
            <a:pPr marL="0" indent="0" algn="just">
              <a:buNone/>
            </a:pPr>
            <a:r>
              <a:rPr lang="en-US" sz="2200" dirty="0" smtClean="0"/>
              <a:t>Lastly</a:t>
            </a:r>
            <a:r>
              <a:rPr lang="en-US" sz="2200" dirty="0"/>
              <a:t>, it is evident from Article 48(1) of Regulation No 1315/2013, which merely refers to ‘[a]</a:t>
            </a:r>
            <a:r>
              <a:rPr lang="en-US" sz="2200" dirty="0" err="1"/>
              <a:t>dequate</a:t>
            </a:r>
            <a:r>
              <a:rPr lang="en-US" sz="2200" dirty="0"/>
              <a:t> coordination ... between the core network corridors and the rail freight corridors’, that, when exercising the power conferred on them by Article 171(1) TFEU and the first paragraph of Article 172 TFEU, the Parliament and the Council took the view that the rail freight corridors did not fall within the projects of common interest identified by that regulation.</a:t>
            </a:r>
          </a:p>
          <a:p>
            <a:pPr marL="0" indent="0" algn="just">
              <a:buNone/>
            </a:pPr>
            <a:r>
              <a:rPr lang="en-US" sz="2200" dirty="0" smtClean="0"/>
              <a:t>In </a:t>
            </a:r>
            <a:r>
              <a:rPr lang="en-US" sz="2200" dirty="0"/>
              <a:t>those circumstances, the United Kingdom cannot, therefore, claim that a project of common interest was established by the contested provisions.</a:t>
            </a:r>
          </a:p>
          <a:p>
            <a:pPr marL="0" indent="0" algn="just">
              <a:buNone/>
            </a:pPr>
            <a:r>
              <a:rPr lang="en-US" sz="2200" dirty="0" smtClean="0"/>
              <a:t>In </a:t>
            </a:r>
            <a:r>
              <a:rPr lang="en-US" sz="2200" dirty="0"/>
              <a:t>particular, Regulation No 913/2010 does not, even as regards existing rail freight corridors, provide for them to be developed as infrastructure projects. Economic operators have a number of management tools for these corridors so that they can use the railway lines concerned with greater efficiency and thus improve the operation of rail transport. The establishment of such corridors is thus intended to ensure better traffic coordination on the designated railway lines, in accordance with the management principles set out in Regulation No 913/2010.</a:t>
            </a:r>
            <a:endParaRPr lang="fr-FR" sz="2200" dirty="0"/>
          </a:p>
        </p:txBody>
      </p:sp>
    </p:spTree>
    <p:extLst>
      <p:ext uri="{BB962C8B-B14F-4D97-AF65-F5344CB8AC3E}">
        <p14:creationId xmlns:p14="http://schemas.microsoft.com/office/powerpoint/2010/main" val="225610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4689B-7A14-4252-8AF5-DF14C98680C2}"/>
              </a:ext>
            </a:extLst>
          </p:cNvPr>
          <p:cNvSpPr>
            <a:spLocks noGrp="1"/>
          </p:cNvSpPr>
          <p:nvPr>
            <p:ph type="title"/>
          </p:nvPr>
        </p:nvSpPr>
        <p:spPr>
          <a:xfrm>
            <a:off x="838200" y="365126"/>
            <a:ext cx="10515600" cy="1019792"/>
          </a:xfrm>
        </p:spPr>
        <p:txBody>
          <a:bodyPr>
            <a:normAutofit/>
          </a:bodyPr>
          <a:lstStyle/>
          <a:p>
            <a:r>
              <a:rPr lang="fr-FR" sz="2200" b="1" smtClean="0"/>
              <a:t>IV– </a:t>
            </a:r>
            <a:r>
              <a:rPr lang="fr-FR" sz="2200" b="1" dirty="0" smtClean="0"/>
              <a:t>EU </a:t>
            </a:r>
            <a:r>
              <a:rPr lang="fr-FR" sz="2200" b="1" dirty="0" err="1" smtClean="0"/>
              <a:t>industrial</a:t>
            </a:r>
            <a:r>
              <a:rPr lang="fr-FR" sz="2200" b="1" dirty="0" smtClean="0"/>
              <a:t> </a:t>
            </a:r>
            <a:r>
              <a:rPr lang="fr-FR" sz="2200" b="1" dirty="0" err="1" smtClean="0"/>
              <a:t>policy</a:t>
            </a:r>
            <a:r>
              <a:rPr lang="fr-FR" sz="2200" dirty="0"/>
              <a:t/>
            </a:r>
            <a:br>
              <a:rPr lang="fr-FR" sz="2200" dirty="0"/>
            </a:br>
            <a:r>
              <a:rPr lang="fr-FR" sz="2200" i="1" dirty="0" err="1" smtClean="0"/>
              <a:t>II.Objectives</a:t>
            </a:r>
            <a:r>
              <a:rPr lang="fr-FR" sz="2200" i="1" dirty="0" smtClean="0"/>
              <a:t> and </a:t>
            </a:r>
            <a:r>
              <a:rPr lang="fr-FR" sz="2200" i="1" dirty="0" err="1" smtClean="0"/>
              <a:t>legal</a:t>
            </a:r>
            <a:r>
              <a:rPr lang="fr-FR" sz="2200" i="1" dirty="0" smtClean="0"/>
              <a:t> base </a:t>
            </a:r>
            <a:endParaRPr lang="fr-FR" sz="2200" dirty="0"/>
          </a:p>
        </p:txBody>
      </p:sp>
      <p:sp>
        <p:nvSpPr>
          <p:cNvPr id="3" name="Espace réservé du contenu 2">
            <a:extLst>
              <a:ext uri="{FF2B5EF4-FFF2-40B4-BE49-F238E27FC236}">
                <a16:creationId xmlns:a16="http://schemas.microsoft.com/office/drawing/2014/main" id="{D8DD2DD3-FC0A-497C-A628-3E22BCC6B0BA}"/>
              </a:ext>
            </a:extLst>
          </p:cNvPr>
          <p:cNvSpPr>
            <a:spLocks noGrp="1"/>
          </p:cNvSpPr>
          <p:nvPr>
            <p:ph idx="1"/>
          </p:nvPr>
        </p:nvSpPr>
        <p:spPr>
          <a:xfrm>
            <a:off x="838200" y="1482571"/>
            <a:ext cx="10515600" cy="4694392"/>
          </a:xfrm>
        </p:spPr>
        <p:txBody>
          <a:bodyPr>
            <a:normAutofit fontScale="92500" lnSpcReduction="20000"/>
          </a:bodyPr>
          <a:lstStyle/>
          <a:p>
            <a:r>
              <a:rPr lang="en-US" b="1" dirty="0"/>
              <a:t>Article 173 TFUE - Industry </a:t>
            </a:r>
            <a:endParaRPr lang="fr-FR" dirty="0"/>
          </a:p>
          <a:p>
            <a:r>
              <a:rPr lang="en-US" dirty="0"/>
              <a:t>1. The Union and the Member States shall ensure that the conditions necessary for the competitiveness of the Union's industry exist.</a:t>
            </a:r>
            <a:endParaRPr lang="fr-FR" dirty="0"/>
          </a:p>
          <a:p>
            <a:pPr marL="0" indent="0">
              <a:buNone/>
            </a:pPr>
            <a:r>
              <a:rPr lang="en-US" dirty="0"/>
              <a:t>For that purpose, in accordance with a system of open and competitive markets, their action shall be aimed at:</a:t>
            </a:r>
            <a:endParaRPr lang="fr-FR" dirty="0"/>
          </a:p>
          <a:p>
            <a:pPr marL="0" indent="0">
              <a:buNone/>
            </a:pPr>
            <a:r>
              <a:rPr lang="en-US" dirty="0"/>
              <a:t>- speeding up the adjustment of industry to structural changes,</a:t>
            </a:r>
            <a:endParaRPr lang="fr-FR" dirty="0"/>
          </a:p>
          <a:p>
            <a:pPr marL="0" indent="0">
              <a:buNone/>
            </a:pPr>
            <a:r>
              <a:rPr lang="en-US" dirty="0"/>
              <a:t>- encouraging an environment </a:t>
            </a:r>
            <a:r>
              <a:rPr lang="en-US" dirty="0" err="1"/>
              <a:t>favourable</a:t>
            </a:r>
            <a:r>
              <a:rPr lang="en-US" dirty="0"/>
              <a:t> to initiative and to the development of undertakings throughout the Union, particularly small and medium-sized undertakings,</a:t>
            </a:r>
            <a:endParaRPr lang="fr-FR" dirty="0"/>
          </a:p>
          <a:p>
            <a:pPr marL="0" indent="0">
              <a:buNone/>
            </a:pPr>
            <a:r>
              <a:rPr lang="en-US" dirty="0"/>
              <a:t>- encouraging an environment </a:t>
            </a:r>
            <a:r>
              <a:rPr lang="en-US" dirty="0" err="1"/>
              <a:t>favourable</a:t>
            </a:r>
            <a:r>
              <a:rPr lang="en-US" dirty="0"/>
              <a:t> to cooperation between undertakings,</a:t>
            </a:r>
            <a:endParaRPr lang="fr-FR" dirty="0"/>
          </a:p>
          <a:p>
            <a:pPr marL="0" indent="0">
              <a:buNone/>
            </a:pPr>
            <a:r>
              <a:rPr lang="en-US" dirty="0"/>
              <a:t>- fostering better exploitation of the industrial potential of policies of innovation, research and technological development.</a:t>
            </a:r>
            <a:endParaRPr lang="fr-FR" dirty="0"/>
          </a:p>
          <a:p>
            <a:pPr marL="0" indent="0">
              <a:buNone/>
            </a:pPr>
            <a:endParaRPr lang="fr-FR" dirty="0"/>
          </a:p>
        </p:txBody>
      </p:sp>
    </p:spTree>
    <p:extLst>
      <p:ext uri="{BB962C8B-B14F-4D97-AF65-F5344CB8AC3E}">
        <p14:creationId xmlns:p14="http://schemas.microsoft.com/office/powerpoint/2010/main" val="290779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CE42D-B0D4-4F15-A8B8-7ED8A5AE85B5}"/>
              </a:ext>
            </a:extLst>
          </p:cNvPr>
          <p:cNvSpPr>
            <a:spLocks noGrp="1"/>
          </p:cNvSpPr>
          <p:nvPr>
            <p:ph type="title"/>
          </p:nvPr>
        </p:nvSpPr>
        <p:spPr>
          <a:xfrm>
            <a:off x="838200" y="365126"/>
            <a:ext cx="10515600" cy="1055302"/>
          </a:xfrm>
        </p:spPr>
        <p:txBody>
          <a:bodyPr/>
          <a:lstStyle/>
          <a:p>
            <a:r>
              <a:rPr lang="fr-FR" sz="2200" b="1" dirty="0">
                <a:solidFill>
                  <a:prstClr val="black"/>
                </a:solidFill>
              </a:rPr>
              <a:t>III – EU </a:t>
            </a:r>
            <a:r>
              <a:rPr lang="fr-FR" sz="2200" b="1" dirty="0" err="1">
                <a:solidFill>
                  <a:prstClr val="black"/>
                </a:solidFill>
              </a:rPr>
              <a:t>industrial</a:t>
            </a:r>
            <a:r>
              <a:rPr lang="fr-FR" sz="2200" b="1" dirty="0">
                <a:solidFill>
                  <a:prstClr val="black"/>
                </a:solidFill>
              </a:rPr>
              <a:t> </a:t>
            </a:r>
            <a:r>
              <a:rPr lang="fr-FR" sz="2200" b="1" dirty="0" err="1">
                <a:solidFill>
                  <a:prstClr val="black"/>
                </a:solidFill>
              </a:rPr>
              <a:t>policy</a:t>
            </a:r>
            <a:r>
              <a:rPr lang="fr-FR" sz="2200" dirty="0">
                <a:solidFill>
                  <a:prstClr val="black"/>
                </a:solidFill>
              </a:rPr>
              <a:t/>
            </a:r>
            <a:br>
              <a:rPr lang="fr-FR" sz="2200" dirty="0">
                <a:solidFill>
                  <a:prstClr val="black"/>
                </a:solidFill>
              </a:rPr>
            </a:br>
            <a:r>
              <a:rPr lang="fr-FR" sz="2200" i="1" dirty="0" err="1">
                <a:solidFill>
                  <a:prstClr val="black"/>
                </a:solidFill>
              </a:rPr>
              <a:t>II.Objectives</a:t>
            </a:r>
            <a:r>
              <a:rPr lang="fr-FR" sz="2200" i="1" dirty="0">
                <a:solidFill>
                  <a:prstClr val="black"/>
                </a:solidFill>
              </a:rPr>
              <a:t> and </a:t>
            </a:r>
            <a:r>
              <a:rPr lang="fr-FR" sz="2200" i="1" dirty="0" err="1">
                <a:solidFill>
                  <a:prstClr val="black"/>
                </a:solidFill>
              </a:rPr>
              <a:t>legal</a:t>
            </a:r>
            <a:r>
              <a:rPr lang="fr-FR" sz="2200" i="1" dirty="0">
                <a:solidFill>
                  <a:prstClr val="black"/>
                </a:solidFill>
              </a:rPr>
              <a:t> base </a:t>
            </a:r>
            <a:endParaRPr lang="fr-FR" dirty="0"/>
          </a:p>
        </p:txBody>
      </p:sp>
      <p:sp>
        <p:nvSpPr>
          <p:cNvPr id="3" name="Espace réservé du contenu 2">
            <a:extLst>
              <a:ext uri="{FF2B5EF4-FFF2-40B4-BE49-F238E27FC236}">
                <a16:creationId xmlns:a16="http://schemas.microsoft.com/office/drawing/2014/main" id="{5AEFDE28-7593-4570-B7C5-0CEAB39D97DE}"/>
              </a:ext>
            </a:extLst>
          </p:cNvPr>
          <p:cNvSpPr>
            <a:spLocks noGrp="1"/>
          </p:cNvSpPr>
          <p:nvPr>
            <p:ph idx="1"/>
          </p:nvPr>
        </p:nvSpPr>
        <p:spPr/>
        <p:txBody>
          <a:bodyPr/>
          <a:lstStyle/>
          <a:p>
            <a:pPr marL="0" indent="0">
              <a:buNone/>
            </a:pPr>
            <a:r>
              <a:rPr lang="en-US" dirty="0"/>
              <a:t>The instruments of the EU’s industrial policy, which are also those of enterprise policy, aim to create the general conditions in which entrepreneurs and businesses can take initiatives and exploit their ideas and opportunities. </a:t>
            </a:r>
          </a:p>
          <a:p>
            <a:pPr marL="0" indent="0">
              <a:buNone/>
            </a:pPr>
            <a:endParaRPr lang="en-US" dirty="0"/>
          </a:p>
          <a:p>
            <a:pPr marL="0" indent="0">
              <a:buNone/>
            </a:pPr>
            <a:r>
              <a:rPr lang="en-US" dirty="0"/>
              <a:t>Nonetheless, industrial policy should take into account the specific needs and characteristics of individual sectors. The annual European Competitiveness Reports </a:t>
            </a:r>
            <a:r>
              <a:rPr lang="en-US" dirty="0" err="1"/>
              <a:t>analyse</a:t>
            </a:r>
            <a:r>
              <a:rPr lang="en-US" dirty="0"/>
              <a:t> the strengths and weaknesses of the EU’s economy in general and its industry in particular, and may trigger cross-sectoral or sectoral policy initiatives. </a:t>
            </a:r>
            <a:endParaRPr lang="fr-FR" dirty="0"/>
          </a:p>
        </p:txBody>
      </p:sp>
    </p:spTree>
    <p:extLst>
      <p:ext uri="{BB962C8B-B14F-4D97-AF65-F5344CB8AC3E}">
        <p14:creationId xmlns:p14="http://schemas.microsoft.com/office/powerpoint/2010/main" val="125301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CE42D-B0D4-4F15-A8B8-7ED8A5AE85B5}"/>
              </a:ext>
            </a:extLst>
          </p:cNvPr>
          <p:cNvSpPr>
            <a:spLocks noGrp="1"/>
          </p:cNvSpPr>
          <p:nvPr>
            <p:ph type="title"/>
          </p:nvPr>
        </p:nvSpPr>
        <p:spPr>
          <a:xfrm>
            <a:off x="838200" y="365126"/>
            <a:ext cx="10515600" cy="1055302"/>
          </a:xfrm>
        </p:spPr>
        <p:txBody>
          <a:bodyPr>
            <a:normAutofit fontScale="90000"/>
          </a:bodyPr>
          <a:lstStyle/>
          <a:p>
            <a:r>
              <a:rPr lang="fr-FR" sz="2200" b="1" dirty="0">
                <a:solidFill>
                  <a:prstClr val="black"/>
                </a:solidFill>
              </a:rPr>
              <a:t>III – EU </a:t>
            </a:r>
            <a:r>
              <a:rPr lang="fr-FR" sz="2200" b="1" dirty="0" err="1">
                <a:solidFill>
                  <a:prstClr val="black"/>
                </a:solidFill>
              </a:rPr>
              <a:t>industrial</a:t>
            </a:r>
            <a:r>
              <a:rPr lang="fr-FR" sz="2200" b="1" dirty="0">
                <a:solidFill>
                  <a:prstClr val="black"/>
                </a:solidFill>
              </a:rPr>
              <a:t> </a:t>
            </a:r>
            <a:r>
              <a:rPr lang="fr-FR" sz="2200" b="1" dirty="0" err="1">
                <a:solidFill>
                  <a:prstClr val="black"/>
                </a:solidFill>
              </a:rPr>
              <a:t>policy</a:t>
            </a:r>
            <a:r>
              <a:rPr lang="fr-FR" sz="2200" dirty="0">
                <a:solidFill>
                  <a:prstClr val="black"/>
                </a:solidFill>
              </a:rPr>
              <a:t/>
            </a:r>
            <a:br>
              <a:rPr lang="fr-FR" sz="2200" dirty="0">
                <a:solidFill>
                  <a:prstClr val="black"/>
                </a:solidFill>
              </a:rPr>
            </a:br>
            <a:r>
              <a:rPr lang="fr-FR" sz="2200" i="1" dirty="0" err="1" smtClean="0">
                <a:solidFill>
                  <a:prstClr val="black"/>
                </a:solidFill>
              </a:rPr>
              <a:t>II.Encompassing</a:t>
            </a:r>
            <a:r>
              <a:rPr lang="fr-FR" sz="2200" i="1" dirty="0" smtClean="0">
                <a:solidFill>
                  <a:prstClr val="black"/>
                </a:solidFill>
              </a:rPr>
              <a:t> objective</a:t>
            </a:r>
            <a:r>
              <a:rPr lang="fr-FR" sz="2200" i="1" dirty="0">
                <a:solidFill>
                  <a:prstClr val="black"/>
                </a:solidFill>
              </a:rPr>
              <a:t>: COM(2020) 102 </a:t>
            </a:r>
            <a:r>
              <a:rPr lang="fr-FR" sz="2200" i="1" dirty="0" smtClean="0">
                <a:solidFill>
                  <a:prstClr val="black"/>
                </a:solidFill>
              </a:rPr>
              <a:t>final, </a:t>
            </a:r>
            <a:r>
              <a:rPr lang="en-US" sz="2200" i="1" dirty="0" smtClean="0">
                <a:solidFill>
                  <a:prstClr val="black"/>
                </a:solidFill>
              </a:rPr>
              <a:t>COMMUNICATION </a:t>
            </a:r>
            <a:r>
              <a:rPr lang="en-US" sz="2200" i="1" dirty="0">
                <a:solidFill>
                  <a:prstClr val="black"/>
                </a:solidFill>
              </a:rPr>
              <a:t>FROM THE COMMISSION</a:t>
            </a:r>
            <a:br>
              <a:rPr lang="en-US" sz="2200" i="1" dirty="0">
                <a:solidFill>
                  <a:prstClr val="black"/>
                </a:solidFill>
              </a:rPr>
            </a:br>
            <a:r>
              <a:rPr lang="en-US" sz="2200" i="1" dirty="0">
                <a:solidFill>
                  <a:prstClr val="black"/>
                </a:solidFill>
              </a:rPr>
              <a:t/>
            </a:r>
            <a:br>
              <a:rPr lang="en-US" sz="2200" i="1" dirty="0">
                <a:solidFill>
                  <a:prstClr val="black"/>
                </a:solidFill>
              </a:rPr>
            </a:br>
            <a:r>
              <a:rPr lang="en-US" sz="2200" i="1" dirty="0">
                <a:solidFill>
                  <a:prstClr val="black"/>
                </a:solidFill>
              </a:rPr>
              <a:t>A New Industrial Strategy for Europe</a:t>
            </a:r>
            <a:endParaRPr lang="fr-FR" dirty="0"/>
          </a:p>
        </p:txBody>
      </p:sp>
      <p:sp>
        <p:nvSpPr>
          <p:cNvPr id="3" name="Espace réservé du contenu 2">
            <a:extLst>
              <a:ext uri="{FF2B5EF4-FFF2-40B4-BE49-F238E27FC236}">
                <a16:creationId xmlns:a16="http://schemas.microsoft.com/office/drawing/2014/main" id="{5AEFDE28-7593-4570-B7C5-0CEAB39D97DE}"/>
              </a:ext>
            </a:extLst>
          </p:cNvPr>
          <p:cNvSpPr>
            <a:spLocks noGrp="1"/>
          </p:cNvSpPr>
          <p:nvPr>
            <p:ph idx="1"/>
          </p:nvPr>
        </p:nvSpPr>
        <p:spPr/>
        <p:txBody>
          <a:bodyPr/>
          <a:lstStyle/>
          <a:p>
            <a:pPr marL="0" indent="0">
              <a:buNone/>
            </a:pPr>
            <a:r>
              <a:rPr lang="en-US" dirty="0"/>
              <a:t>The instruments of the EU’s industrial policy, which are also those of enterprise policy, aim to create the general conditions in which entrepreneurs and businesses can take initiatives and exploit their ideas and opportunities. </a:t>
            </a:r>
          </a:p>
          <a:p>
            <a:pPr marL="0" indent="0">
              <a:buNone/>
            </a:pPr>
            <a:endParaRPr lang="en-US" dirty="0"/>
          </a:p>
          <a:p>
            <a:pPr marL="0" indent="0">
              <a:buNone/>
            </a:pPr>
            <a:r>
              <a:rPr lang="en-US" dirty="0"/>
              <a:t>Nonetheless, industrial policy should take into account the specific needs and characteristics of individual sectors. The annual European Competitiveness Reports </a:t>
            </a:r>
            <a:r>
              <a:rPr lang="en-US" dirty="0" err="1"/>
              <a:t>analyse</a:t>
            </a:r>
            <a:r>
              <a:rPr lang="en-US" dirty="0"/>
              <a:t> the strengths and weaknesses of the EU’s economy in general and its industry in particular, and may trigger cross-sectoral or sectoral policy initiatives. </a:t>
            </a:r>
            <a:endParaRPr lang="fr-FR" dirty="0"/>
          </a:p>
        </p:txBody>
      </p:sp>
    </p:spTree>
    <p:extLst>
      <p:ext uri="{BB962C8B-B14F-4D97-AF65-F5344CB8AC3E}">
        <p14:creationId xmlns:p14="http://schemas.microsoft.com/office/powerpoint/2010/main" val="253777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a:t>Preliminaries </a:t>
            </a:r>
            <a:r>
              <a:rPr lang="fr-FR" b="1" i="1" dirty="0" err="1"/>
              <a:t>considerations</a:t>
            </a:r>
            <a:endParaRPr lang="fr-FR" b="1" i="1" dirty="0"/>
          </a:p>
        </p:txBody>
      </p:sp>
      <p:sp>
        <p:nvSpPr>
          <p:cNvPr id="3" name="Espace réservé du contenu 2"/>
          <p:cNvSpPr>
            <a:spLocks noGrp="1"/>
          </p:cNvSpPr>
          <p:nvPr>
            <p:ph idx="1"/>
          </p:nvPr>
        </p:nvSpPr>
        <p:spPr>
          <a:xfrm>
            <a:off x="838200" y="1371600"/>
            <a:ext cx="10515600" cy="5181600"/>
          </a:xfrm>
        </p:spPr>
        <p:txBody>
          <a:bodyPr>
            <a:normAutofit/>
          </a:bodyPr>
          <a:lstStyle/>
          <a:p>
            <a:pPr algn="just">
              <a:buFontTx/>
              <a:buChar char="-"/>
            </a:pPr>
            <a:r>
              <a:rPr lang="en-US" b="1" dirty="0"/>
              <a:t>Definition of EU policy / vs internal market and competition rules</a:t>
            </a:r>
          </a:p>
          <a:p>
            <a:pPr marL="0" indent="0" algn="just">
              <a:buNone/>
            </a:pPr>
            <a:endParaRPr lang="en-US" b="1" dirty="0"/>
          </a:p>
          <a:p>
            <a:pPr algn="just">
              <a:buFontTx/>
              <a:buChar char="-"/>
            </a:pPr>
            <a:r>
              <a:rPr lang="en-US" b="1" dirty="0"/>
              <a:t>Diversity of  EU policies concerned</a:t>
            </a:r>
            <a:r>
              <a:rPr lang="en-US" dirty="0" smtClean="0"/>
              <a:t>: </a:t>
            </a:r>
            <a:r>
              <a:rPr lang="en-US" b="1" dirty="0" smtClean="0"/>
              <a:t>overview of the diversity of policies overlapping with network issues </a:t>
            </a:r>
            <a:endParaRPr lang="en-US" b="1" dirty="0"/>
          </a:p>
          <a:p>
            <a:pPr lvl="1" algn="just">
              <a:buFontTx/>
              <a:buChar char="-"/>
            </a:pPr>
            <a:r>
              <a:rPr lang="en-US" dirty="0"/>
              <a:t>Transport </a:t>
            </a:r>
            <a:r>
              <a:rPr lang="en-US" dirty="0" smtClean="0"/>
              <a:t>policy</a:t>
            </a:r>
            <a:endParaRPr lang="en-US" dirty="0"/>
          </a:p>
          <a:p>
            <a:pPr lvl="1" algn="just">
              <a:buFontTx/>
              <a:buChar char="-"/>
            </a:pPr>
            <a:r>
              <a:rPr lang="en-US" dirty="0" smtClean="0"/>
              <a:t>Network </a:t>
            </a:r>
            <a:r>
              <a:rPr lang="en-US" dirty="0"/>
              <a:t>policy </a:t>
            </a:r>
          </a:p>
          <a:p>
            <a:pPr lvl="1" algn="just">
              <a:buFontTx/>
              <a:buChar char="-"/>
            </a:pPr>
            <a:r>
              <a:rPr lang="en-US" dirty="0"/>
              <a:t>Industry policy </a:t>
            </a:r>
            <a:endParaRPr lang="en-US" dirty="0" smtClean="0"/>
          </a:p>
          <a:p>
            <a:pPr lvl="1" algn="just">
              <a:buFontTx/>
              <a:buChar char="-"/>
            </a:pPr>
            <a:r>
              <a:rPr lang="en-US" dirty="0" smtClean="0"/>
              <a:t>Energy policy</a:t>
            </a:r>
            <a:endParaRPr lang="en-US" dirty="0"/>
          </a:p>
          <a:p>
            <a:pPr lvl="1" algn="just">
              <a:buFontTx/>
              <a:buChar char="-"/>
            </a:pPr>
            <a:endParaRPr lang="en-US" dirty="0"/>
          </a:p>
          <a:p>
            <a:pPr marL="457200" lvl="1" indent="0" algn="just">
              <a:buNone/>
            </a:pPr>
            <a:r>
              <a:rPr lang="en-US" dirty="0"/>
              <a:t>- Legal issues of interferences between EU policies and competition rules </a:t>
            </a:r>
            <a:endParaRPr lang="fr-FR" dirty="0"/>
          </a:p>
          <a:p>
            <a:pPr marL="0" indent="0">
              <a:buNone/>
            </a:pPr>
            <a:endParaRPr lang="fr-FR" dirty="0"/>
          </a:p>
        </p:txBody>
      </p:sp>
    </p:spTree>
    <p:extLst>
      <p:ext uri="{BB962C8B-B14F-4D97-AF65-F5344CB8AC3E}">
        <p14:creationId xmlns:p14="http://schemas.microsoft.com/office/powerpoint/2010/main" val="228862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b="1" dirty="0">
                <a:solidFill>
                  <a:prstClr val="black"/>
                </a:solidFill>
              </a:rPr>
              <a:t>III – EU </a:t>
            </a:r>
            <a:r>
              <a:rPr lang="fr-FR" sz="2000" b="1" dirty="0" err="1">
                <a:solidFill>
                  <a:prstClr val="black"/>
                </a:solidFill>
              </a:rPr>
              <a:t>industrial</a:t>
            </a:r>
            <a:r>
              <a:rPr lang="fr-FR" sz="2000" b="1" dirty="0">
                <a:solidFill>
                  <a:prstClr val="black"/>
                </a:solidFill>
              </a:rPr>
              <a:t> </a:t>
            </a:r>
            <a:r>
              <a:rPr lang="fr-FR" sz="2000" b="1" dirty="0" err="1">
                <a:solidFill>
                  <a:prstClr val="black"/>
                </a:solidFill>
              </a:rPr>
              <a:t>policy</a:t>
            </a:r>
            <a:r>
              <a:rPr lang="fr-FR" sz="2000" dirty="0">
                <a:solidFill>
                  <a:prstClr val="black"/>
                </a:solidFill>
              </a:rPr>
              <a:t/>
            </a:r>
            <a:br>
              <a:rPr lang="fr-FR" sz="2000" dirty="0">
                <a:solidFill>
                  <a:prstClr val="black"/>
                </a:solidFill>
              </a:rPr>
            </a:br>
            <a:r>
              <a:rPr lang="fr-FR" sz="2000" i="1" dirty="0" err="1">
                <a:solidFill>
                  <a:prstClr val="black"/>
                </a:solidFill>
              </a:rPr>
              <a:t>II.Encompassing</a:t>
            </a:r>
            <a:r>
              <a:rPr lang="fr-FR" sz="2000" i="1" dirty="0">
                <a:solidFill>
                  <a:prstClr val="black"/>
                </a:solidFill>
              </a:rPr>
              <a:t> objective: COM(2020) 102 final,</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en-US" dirty="0" smtClean="0">
                <a:sym typeface="Wingdings" panose="05000000000000000000" pitchFamily="2" charset="2"/>
              </a:rPr>
              <a:t> </a:t>
            </a:r>
            <a:r>
              <a:rPr lang="en-US" b="1" dirty="0" smtClean="0">
                <a:sym typeface="Wingdings" panose="05000000000000000000" pitchFamily="2" charset="2"/>
              </a:rPr>
              <a:t>General objectives related to the communication on industrial strategy</a:t>
            </a:r>
            <a:endParaRPr lang="en-US" b="1" dirty="0" smtClean="0"/>
          </a:p>
          <a:p>
            <a:pPr>
              <a:buFont typeface="Wingdings" panose="05000000000000000000" pitchFamily="2" charset="2"/>
              <a:buChar char="§"/>
            </a:pPr>
            <a:r>
              <a:rPr lang="en-US" dirty="0" smtClean="0"/>
              <a:t>Creating </a:t>
            </a:r>
            <a:r>
              <a:rPr lang="en-US" dirty="0"/>
              <a:t>certainty for industry: A deeper and more digital single market</a:t>
            </a:r>
          </a:p>
          <a:p>
            <a:pPr>
              <a:buFont typeface="Wingdings" panose="05000000000000000000" pitchFamily="2" charset="2"/>
              <a:buChar char="§"/>
            </a:pPr>
            <a:r>
              <a:rPr lang="en-US" dirty="0"/>
              <a:t> Upholding a global level playing field</a:t>
            </a:r>
          </a:p>
          <a:p>
            <a:pPr>
              <a:buFont typeface="Wingdings" panose="05000000000000000000" pitchFamily="2" charset="2"/>
              <a:buChar char="§"/>
            </a:pPr>
            <a:r>
              <a:rPr lang="en-US" dirty="0"/>
              <a:t>Supporting industry towards climate neutrality</a:t>
            </a:r>
          </a:p>
          <a:p>
            <a:pPr>
              <a:buFont typeface="Wingdings" panose="05000000000000000000" pitchFamily="2" charset="2"/>
              <a:buChar char="§"/>
            </a:pPr>
            <a:r>
              <a:rPr lang="en-US" dirty="0"/>
              <a:t>Building a more circular economy</a:t>
            </a:r>
          </a:p>
          <a:p>
            <a:pPr>
              <a:buFont typeface="Wingdings" panose="05000000000000000000" pitchFamily="2" charset="2"/>
              <a:buChar char="§"/>
            </a:pPr>
            <a:r>
              <a:rPr lang="en-US" dirty="0"/>
              <a:t>Embedding a spirit of industrial innovation</a:t>
            </a:r>
          </a:p>
          <a:p>
            <a:pPr>
              <a:buFont typeface="Wingdings" panose="05000000000000000000" pitchFamily="2" charset="2"/>
              <a:buChar char="§"/>
            </a:pPr>
            <a:r>
              <a:rPr lang="en-US" dirty="0"/>
              <a:t>Skilling and reskilling</a:t>
            </a:r>
          </a:p>
          <a:p>
            <a:pPr>
              <a:buFont typeface="Wingdings" panose="05000000000000000000" pitchFamily="2" charset="2"/>
              <a:buChar char="§"/>
            </a:pPr>
            <a:r>
              <a:rPr lang="en-US" dirty="0"/>
              <a:t>Investing and financing the transition</a:t>
            </a:r>
            <a:endParaRPr lang="fr-FR" dirty="0"/>
          </a:p>
        </p:txBody>
      </p:sp>
    </p:spTree>
    <p:extLst>
      <p:ext uri="{BB962C8B-B14F-4D97-AF65-F5344CB8AC3E}">
        <p14:creationId xmlns:p14="http://schemas.microsoft.com/office/powerpoint/2010/main" val="34189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200" b="1" dirty="0" smtClean="0">
                <a:solidFill>
                  <a:srgbClr val="C00000"/>
                </a:solidFill>
              </a:rPr>
              <a:t>I </a:t>
            </a:r>
            <a:r>
              <a:rPr lang="fr-FR" sz="2200" b="1" dirty="0">
                <a:solidFill>
                  <a:srgbClr val="C00000"/>
                </a:solidFill>
              </a:rPr>
              <a:t>– Energy </a:t>
            </a:r>
            <a:r>
              <a:rPr lang="fr-FR" sz="2200" b="1" dirty="0" err="1">
                <a:solidFill>
                  <a:srgbClr val="C00000"/>
                </a:solidFill>
              </a:rPr>
              <a:t>policy</a:t>
            </a:r>
            <a:r>
              <a:rPr lang="fr-FR" sz="2200" b="1" dirty="0">
                <a:solidFill>
                  <a:srgbClr val="C00000"/>
                </a:solidFill>
              </a:rPr>
              <a:t>  </a:t>
            </a:r>
            <a:r>
              <a:rPr lang="fr-FR" sz="2200" b="1" dirty="0" smtClean="0">
                <a:solidFill>
                  <a:srgbClr val="C00000"/>
                </a:solidFill>
              </a:rPr>
              <a:t/>
            </a:r>
            <a:br>
              <a:rPr lang="fr-FR" sz="2200" b="1" dirty="0" smtClean="0">
                <a:solidFill>
                  <a:srgbClr val="C00000"/>
                </a:solidFill>
              </a:rPr>
            </a:br>
            <a:r>
              <a:rPr lang="fr-FR" sz="2200" b="1" dirty="0" smtClean="0"/>
              <a:t/>
            </a:r>
            <a:br>
              <a:rPr lang="fr-FR" sz="2200" b="1" dirty="0" smtClean="0"/>
            </a:br>
            <a:r>
              <a:rPr lang="fr-FR" sz="2000" b="1" i="1" dirty="0" smtClean="0"/>
              <a:t>I. A. </a:t>
            </a:r>
            <a:r>
              <a:rPr lang="fr-FR" sz="2000" b="1" i="1" dirty="0" err="1" smtClean="0"/>
              <a:t>Legal</a:t>
            </a:r>
            <a:r>
              <a:rPr lang="fr-FR" sz="2000" b="1" i="1" dirty="0" smtClean="0"/>
              <a:t> base and </a:t>
            </a:r>
            <a:r>
              <a:rPr lang="fr-FR" sz="2000" b="1" i="1" dirty="0" err="1" smtClean="0"/>
              <a:t>principles</a:t>
            </a:r>
            <a:r>
              <a:rPr lang="fr-FR" sz="2000" b="1" i="1" dirty="0" smtClean="0"/>
              <a:t>: </a:t>
            </a:r>
            <a:r>
              <a:rPr lang="fr-FR" sz="2000" i="1" dirty="0" smtClean="0"/>
              <a:t>art</a:t>
            </a:r>
            <a:r>
              <a:rPr lang="fr-FR" sz="2000" i="1" dirty="0"/>
              <a:t>. 194 </a:t>
            </a:r>
            <a:r>
              <a:rPr lang="fr-FR" sz="2000" i="1" dirty="0" smtClean="0"/>
              <a:t>TFUE</a:t>
            </a:r>
            <a:endParaRPr lang="fr-FR" sz="2000" i="1" dirty="0"/>
          </a:p>
        </p:txBody>
      </p:sp>
      <p:sp>
        <p:nvSpPr>
          <p:cNvPr id="3" name="Espace réservé du contenu 2"/>
          <p:cNvSpPr>
            <a:spLocks noGrp="1"/>
          </p:cNvSpPr>
          <p:nvPr>
            <p:ph idx="1"/>
          </p:nvPr>
        </p:nvSpPr>
        <p:spPr>
          <a:xfrm>
            <a:off x="838200" y="1518082"/>
            <a:ext cx="10515600" cy="4658881"/>
          </a:xfrm>
        </p:spPr>
        <p:txBody>
          <a:bodyPr>
            <a:normAutofit fontScale="85000" lnSpcReduction="10000"/>
          </a:bodyPr>
          <a:lstStyle/>
          <a:p>
            <a:r>
              <a:rPr lang="en-US" dirty="0"/>
              <a:t>1. In the context of the establishment and functioning of the internal market and with regard for the need to preserve and improve the environment, Union policy on energy shall aim, in a spirit of solidarity between Member States, to:</a:t>
            </a:r>
            <a:endParaRPr lang="fr-FR" dirty="0"/>
          </a:p>
          <a:p>
            <a:r>
              <a:rPr lang="en-US" dirty="0"/>
              <a:t>(a) ensure the functioning of the energy market;</a:t>
            </a:r>
            <a:endParaRPr lang="fr-FR" dirty="0"/>
          </a:p>
          <a:p>
            <a:r>
              <a:rPr lang="en-US" dirty="0"/>
              <a:t>(b) ensure security of energy supply in the Union;</a:t>
            </a:r>
            <a:endParaRPr lang="fr-FR" dirty="0"/>
          </a:p>
          <a:p>
            <a:r>
              <a:rPr lang="en-US" dirty="0"/>
              <a:t>(c) promote energy efficiency and energy saving and the development of new and renewable forms of energy; and</a:t>
            </a:r>
            <a:endParaRPr lang="fr-FR" dirty="0"/>
          </a:p>
          <a:p>
            <a:r>
              <a:rPr lang="en-US" dirty="0"/>
              <a:t>(d) promote the interconnection of energy networks.</a:t>
            </a:r>
            <a:endParaRPr lang="fr-FR" dirty="0"/>
          </a:p>
          <a:p>
            <a:r>
              <a:rPr lang="en-US" dirty="0"/>
              <a:t>2. Without prejudice to the application of other provisions of the Treaties, the European Parliament and the Council, acting in accordance with the ordinary legislative procedure, shall establish the measures necessary to achieve the objectives in paragraph 1. Such measures shall be adopted after consultation of the Economic and Social Committee and the Committee of the Regions.</a:t>
            </a:r>
            <a:endParaRPr lang="fr-FR" dirty="0"/>
          </a:p>
          <a:p>
            <a:pPr marL="0" indent="0" algn="just">
              <a:buNone/>
            </a:pPr>
            <a:endParaRPr lang="fr-FR" sz="2200" dirty="0"/>
          </a:p>
        </p:txBody>
      </p:sp>
    </p:spTree>
    <p:extLst>
      <p:ext uri="{BB962C8B-B14F-4D97-AF65-F5344CB8AC3E}">
        <p14:creationId xmlns:p14="http://schemas.microsoft.com/office/powerpoint/2010/main" val="292223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200" b="1" dirty="0" smtClean="0">
                <a:solidFill>
                  <a:srgbClr val="C00000"/>
                </a:solidFill>
              </a:rPr>
              <a:t>I </a:t>
            </a:r>
            <a:r>
              <a:rPr lang="fr-FR" sz="2200" b="1" dirty="0">
                <a:solidFill>
                  <a:srgbClr val="C00000"/>
                </a:solidFill>
              </a:rPr>
              <a:t>– Energy </a:t>
            </a:r>
            <a:r>
              <a:rPr lang="fr-FR" sz="2200" b="1" dirty="0" err="1">
                <a:solidFill>
                  <a:srgbClr val="C00000"/>
                </a:solidFill>
              </a:rPr>
              <a:t>policy</a:t>
            </a:r>
            <a:r>
              <a:rPr lang="fr-FR" sz="2200" b="1" dirty="0">
                <a:solidFill>
                  <a:srgbClr val="C00000"/>
                </a:solidFill>
              </a:rPr>
              <a:t>  </a:t>
            </a:r>
            <a:r>
              <a:rPr lang="fr-FR" sz="2200" b="1" dirty="0" smtClean="0">
                <a:solidFill>
                  <a:srgbClr val="C00000"/>
                </a:solidFill>
              </a:rPr>
              <a:t/>
            </a:r>
            <a:br>
              <a:rPr lang="fr-FR" sz="2200" b="1" dirty="0" smtClean="0">
                <a:solidFill>
                  <a:srgbClr val="C00000"/>
                </a:solidFill>
              </a:rPr>
            </a:br>
            <a:r>
              <a:rPr lang="fr-FR" sz="2200" b="1" dirty="0" smtClean="0"/>
              <a:t/>
            </a:r>
            <a:br>
              <a:rPr lang="fr-FR" sz="2200" b="1" dirty="0" smtClean="0"/>
            </a:br>
            <a:r>
              <a:rPr lang="fr-FR" sz="2000" b="1" i="1" dirty="0"/>
              <a:t>I</a:t>
            </a:r>
            <a:r>
              <a:rPr lang="fr-FR" sz="2000" b="1" i="1" dirty="0" smtClean="0"/>
              <a:t>. A. </a:t>
            </a:r>
            <a:r>
              <a:rPr lang="fr-FR" sz="2000" b="1" i="1" dirty="0" err="1" smtClean="0"/>
              <a:t>Legal</a:t>
            </a:r>
            <a:r>
              <a:rPr lang="fr-FR" sz="2000" b="1" i="1" dirty="0" smtClean="0"/>
              <a:t> base and </a:t>
            </a:r>
            <a:r>
              <a:rPr lang="fr-FR" sz="2000" b="1" i="1" dirty="0" err="1" smtClean="0"/>
              <a:t>principles</a:t>
            </a:r>
            <a:r>
              <a:rPr lang="fr-FR" sz="2000" b="1" i="1" dirty="0" smtClean="0"/>
              <a:t> : - </a:t>
            </a:r>
            <a:r>
              <a:rPr lang="fr-FR" sz="2000" b="1" i="1" dirty="0" err="1" smtClean="0"/>
              <a:t>Principle</a:t>
            </a:r>
            <a:r>
              <a:rPr lang="fr-FR" sz="2000" b="1" i="1" dirty="0" smtClean="0"/>
              <a:t> of </a:t>
            </a:r>
            <a:r>
              <a:rPr lang="fr-FR" sz="2000" b="1" i="1" dirty="0" err="1" smtClean="0"/>
              <a:t>solidarity</a:t>
            </a:r>
            <a:r>
              <a:rPr lang="fr-FR" sz="2000" b="1" i="1" dirty="0" smtClean="0"/>
              <a:t> in the </a:t>
            </a:r>
            <a:r>
              <a:rPr lang="fr-FR" sz="2000" b="1" i="1" dirty="0" err="1" smtClean="0"/>
              <a:t>field</a:t>
            </a:r>
            <a:r>
              <a:rPr lang="fr-FR" sz="2000" b="1" i="1" dirty="0" smtClean="0"/>
              <a:t> of </a:t>
            </a:r>
            <a:r>
              <a:rPr lang="fr-FR" sz="2000" b="1" i="1" dirty="0" err="1" smtClean="0"/>
              <a:t>energy</a:t>
            </a:r>
            <a:r>
              <a:rPr lang="fr-FR" sz="2000" b="1" i="1" dirty="0" smtClean="0"/>
              <a:t> </a:t>
            </a:r>
            <a:endParaRPr lang="fr-FR" sz="2000" b="1" i="1" dirty="0"/>
          </a:p>
        </p:txBody>
      </p:sp>
      <p:sp>
        <p:nvSpPr>
          <p:cNvPr id="3" name="Espace réservé du contenu 2"/>
          <p:cNvSpPr>
            <a:spLocks noGrp="1"/>
          </p:cNvSpPr>
          <p:nvPr>
            <p:ph idx="1"/>
          </p:nvPr>
        </p:nvSpPr>
        <p:spPr>
          <a:xfrm>
            <a:off x="838200" y="1518082"/>
            <a:ext cx="10515600" cy="4658881"/>
          </a:xfrm>
        </p:spPr>
        <p:txBody>
          <a:bodyPr>
            <a:normAutofit fontScale="47500" lnSpcReduction="20000"/>
          </a:bodyPr>
          <a:lstStyle/>
          <a:p>
            <a:pPr marL="0" indent="0">
              <a:buNone/>
            </a:pPr>
            <a:endParaRPr lang="fr-FR" dirty="0"/>
          </a:p>
          <a:p>
            <a:pPr marL="0" indent="0" algn="just">
              <a:buNone/>
            </a:pPr>
            <a:r>
              <a:rPr lang="en-US" sz="2700" b="1" dirty="0"/>
              <a:t>CJUE, 15 July 2021, </a:t>
            </a:r>
            <a:r>
              <a:rPr lang="en-US" sz="2700" b="1" i="1" dirty="0" smtClean="0"/>
              <a:t>Germany </a:t>
            </a:r>
            <a:r>
              <a:rPr lang="en-US" sz="2700" b="1" i="1" dirty="0"/>
              <a:t>c. Poland and </a:t>
            </a:r>
            <a:r>
              <a:rPr lang="en-US" sz="2700" b="1" i="1" dirty="0" smtClean="0"/>
              <a:t>Commission</a:t>
            </a:r>
            <a:r>
              <a:rPr lang="en-US" sz="2700" b="1" dirty="0"/>
              <a:t>, case C-848/19 </a:t>
            </a:r>
            <a:r>
              <a:rPr lang="en-US" sz="2700" b="1" dirty="0" smtClean="0"/>
              <a:t>P</a:t>
            </a:r>
          </a:p>
          <a:p>
            <a:r>
              <a:rPr lang="en-US" dirty="0"/>
              <a:t>In addition to Article 194(1) TFEU, several other provisions of the Treaties refer to the principle of solidarity. As regards the EU Treaty, in the preamble thereto, the Member States declare that, by establishing the European Union, they intend ‘to deepen the solidarity between their peoples’. Solidarity is also mentioned in Article 2 TEU, as one of the characteristics of a society founded on the values common to the Member States, and in the third subparagraph of Article 3(3) TEU, according to which the European Union is to promote, inter alia, solidarity among Member States. In accordance with Article 21(1) TEU, solidarity is also one of the principles governing the European Union’s external action and, under Article 24(2) and (3) TEU, it is among the provisions relating to the common foreign and security policy as ‘mutual political solidarity’ among Member States.</a:t>
            </a:r>
          </a:p>
          <a:p>
            <a:r>
              <a:rPr lang="en-US" dirty="0"/>
              <a:t>40      In the case of the FEU Treaty, Article 67(2) expressly refers to solidarity between Member States in matters of asylum, immigration and external border controls, and the application of that principle in that area is confirmed in Article 80 TFEU. In Title VIII of Part Three of the FEU Treaty, specifically in Chapter 1 which covers economic policy, Article 122(1) TFEU also refers explicitly to the spirit of solidarity between Member States, which additionally features in Article 222 TFEU, according to which the European Union and its Member States are to act jointly in a spirit of solidarity where a Member State is the object of a terrorist attack or the victim of a disaster.</a:t>
            </a:r>
          </a:p>
          <a:p>
            <a:r>
              <a:rPr lang="en-US" dirty="0"/>
              <a:t>41      It follows that, as the General Court correctly noted in paragraph 69 of the judgment under appeal, the principle of solidarity underpins the entire legal system of the European Union (see, to that effect, judgments of 7 February 1973, </a:t>
            </a:r>
            <a:r>
              <a:rPr lang="en-US" i="1" dirty="0"/>
              <a:t>Commission</a:t>
            </a:r>
            <a:r>
              <a:rPr lang="en-US" dirty="0"/>
              <a:t> v </a:t>
            </a:r>
            <a:r>
              <a:rPr lang="en-US" i="1" dirty="0"/>
              <a:t>Italy</a:t>
            </a:r>
            <a:r>
              <a:rPr lang="en-US" dirty="0"/>
              <a:t>, 39/72, EU:C:1973:13, paragraph 25, and of 7 February 1979, </a:t>
            </a:r>
            <a:r>
              <a:rPr lang="en-US" i="1" dirty="0"/>
              <a:t>Commission</a:t>
            </a:r>
            <a:r>
              <a:rPr lang="en-US" dirty="0"/>
              <a:t> v </a:t>
            </a:r>
            <a:r>
              <a:rPr lang="en-US" i="1" dirty="0"/>
              <a:t>United Kingdom</a:t>
            </a:r>
            <a:r>
              <a:rPr lang="en-US" dirty="0"/>
              <a:t>, 128/78, EU:C:1979:32, paragraph 12) and it is closely linked to the principle of sincere cooperation, laid down in Article 4(3) TEU, pursuant to which the European Union and the Member States are, in full mutual respect, to assist each other in carrying out tasks which flow from the Treaties. In that regard, the Court has held, inter alia, that that principle not only obliges the Member States to take all the measures necessary to guarantee the application and effectiveness of EU law but also imposes on the EU institutions mutual duties to cooperate in good faith with the Member States (judgment of 8 October 2020, </a:t>
            </a:r>
            <a:r>
              <a:rPr lang="en-US" i="1" dirty="0"/>
              <a:t>Union des industries de la protection des </a:t>
            </a:r>
            <a:r>
              <a:rPr lang="en-US" i="1" dirty="0" err="1"/>
              <a:t>plantes</a:t>
            </a:r>
            <a:r>
              <a:rPr lang="en-US" dirty="0"/>
              <a:t>, C‑514/19, EU:C:2020:803, paragraph 49 and the case-law cited).</a:t>
            </a:r>
          </a:p>
          <a:p>
            <a:r>
              <a:rPr lang="en-US" dirty="0"/>
              <a:t>42      As regards the allegedly abstract nature of the principle of solidarity, invoked by the Federal Republic of Germany in order to argue that it cannot be used in the context of judicial review of the legality of Commission acts, it must be pointed out that the Court, as the Advocate General noted in point 69 of his Opinion, expressly referred to the principle of solidarity mentioned in Article 80 TFEU in coming to the conclusion that, in essence, Member States had failed to fulfil certain of their obligations under EU law on border controls, asylum and immigration (judgments of 6 September 2017, </a:t>
            </a:r>
            <a:r>
              <a:rPr lang="en-US" i="1" dirty="0"/>
              <a:t>Slovakia and Hungary</a:t>
            </a:r>
            <a:r>
              <a:rPr lang="en-US" dirty="0"/>
              <a:t> v </a:t>
            </a:r>
            <a:r>
              <a:rPr lang="en-US" i="1" dirty="0"/>
              <a:t>Council</a:t>
            </a:r>
            <a:r>
              <a:rPr lang="en-US" dirty="0"/>
              <a:t>, C‑643/15 and C‑647/15, EU:C:2017:631, paragraph 291, and of 2 April 2020, </a:t>
            </a:r>
            <a:r>
              <a:rPr lang="en-US" i="1" dirty="0"/>
              <a:t>Commission</a:t>
            </a:r>
            <a:r>
              <a:rPr lang="en-US" dirty="0"/>
              <a:t> v </a:t>
            </a:r>
            <a:r>
              <a:rPr lang="en-US" i="1" dirty="0"/>
              <a:t>Poland, Hungary and Czech Republic (Temporary mechanism for the relocation of applicants for international protection)</a:t>
            </a:r>
            <a:r>
              <a:rPr lang="en-US" dirty="0"/>
              <a:t>, C‑715/17, C‑718/17 and C‑719/17, EU:C:2020:257, paragraphs 80 and 181).</a:t>
            </a:r>
          </a:p>
          <a:p>
            <a:pPr marL="0" indent="0" algn="just">
              <a:buNone/>
            </a:pPr>
            <a:endParaRPr lang="fr-FR" sz="2200" dirty="0"/>
          </a:p>
        </p:txBody>
      </p:sp>
    </p:spTree>
    <p:extLst>
      <p:ext uri="{BB962C8B-B14F-4D97-AF65-F5344CB8AC3E}">
        <p14:creationId xmlns:p14="http://schemas.microsoft.com/office/powerpoint/2010/main" val="346626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F0A48-2EEA-46C6-BD90-5AE627A9D013}"/>
              </a:ext>
            </a:extLst>
          </p:cNvPr>
          <p:cNvSpPr>
            <a:spLocks noGrp="1"/>
          </p:cNvSpPr>
          <p:nvPr>
            <p:ph type="title"/>
          </p:nvPr>
        </p:nvSpPr>
        <p:spPr>
          <a:xfrm>
            <a:off x="838200" y="365125"/>
            <a:ext cx="10515600" cy="859993"/>
          </a:xfrm>
        </p:spPr>
        <p:txBody>
          <a:bodyPr>
            <a:normAutofit/>
          </a:bodyPr>
          <a:lstStyle/>
          <a:p>
            <a:r>
              <a:rPr lang="fr-FR" sz="2000" i="1" dirty="0" smtClean="0"/>
              <a:t>I.B. </a:t>
            </a:r>
            <a:r>
              <a:rPr lang="fr-FR" sz="2000" b="1" i="1" dirty="0" smtClean="0"/>
              <a:t>Main dimensions </a:t>
            </a:r>
            <a:endParaRPr lang="fr-FR" sz="2000" b="1" i="1" dirty="0"/>
          </a:p>
        </p:txBody>
      </p:sp>
      <p:sp>
        <p:nvSpPr>
          <p:cNvPr id="3" name="Espace réservé du contenu 2">
            <a:extLst>
              <a:ext uri="{FF2B5EF4-FFF2-40B4-BE49-F238E27FC236}">
                <a16:creationId xmlns:a16="http://schemas.microsoft.com/office/drawing/2014/main" id="{7DDF8F2F-C45A-4EB1-92FB-6995FFF7E1DE}"/>
              </a:ext>
            </a:extLst>
          </p:cNvPr>
          <p:cNvSpPr>
            <a:spLocks noGrp="1"/>
          </p:cNvSpPr>
          <p:nvPr>
            <p:ph idx="1"/>
          </p:nvPr>
        </p:nvSpPr>
        <p:spPr>
          <a:xfrm>
            <a:off x="838200" y="1313895"/>
            <a:ext cx="10515600" cy="4863068"/>
          </a:xfrm>
        </p:spPr>
        <p:txBody>
          <a:bodyPr>
            <a:normAutofit fontScale="70000" lnSpcReduction="20000"/>
          </a:bodyPr>
          <a:lstStyle/>
          <a:p>
            <a:r>
              <a:rPr lang="en-US" dirty="0" smtClean="0"/>
              <a:t>The </a:t>
            </a:r>
            <a:r>
              <a:rPr lang="en-US" dirty="0"/>
              <a:t>current policy agenda is driven by energy security concerns and by the alignment of the EU energy and climate targets, as proposed in July 2021 in the ‘</a:t>
            </a:r>
            <a:r>
              <a:rPr lang="en-US" u="sng" dirty="0">
                <a:hlinkClick r:id="rId2"/>
              </a:rPr>
              <a:t>Fit For 55</a:t>
            </a:r>
            <a:r>
              <a:rPr lang="en-US" dirty="0"/>
              <a:t>’ package, including:</a:t>
            </a:r>
          </a:p>
          <a:p>
            <a:pPr marL="0" indent="0">
              <a:buNone/>
            </a:pPr>
            <a:r>
              <a:rPr lang="en-US" dirty="0"/>
              <a:t>A reduction of at least 55% in greenhouse gas emissions compared to 1990 levels by 2030;</a:t>
            </a:r>
          </a:p>
          <a:p>
            <a:pPr marL="0" indent="0">
              <a:buNone/>
            </a:pPr>
            <a:r>
              <a:rPr lang="en-US" dirty="0"/>
              <a:t>A reduction to net zero greenhouse gas emissions by 2050.</a:t>
            </a:r>
          </a:p>
          <a:p>
            <a:r>
              <a:rPr lang="en-US" dirty="0"/>
              <a:t>The current energy targets for 2030, agreed in October 2014 and revised in December 2018, are:</a:t>
            </a:r>
          </a:p>
          <a:p>
            <a:pPr marL="0" indent="0">
              <a:buNone/>
            </a:pPr>
            <a:r>
              <a:rPr lang="en-US" dirty="0"/>
              <a:t>An increase to 32% of the share of renewable energies in energy consumption;</a:t>
            </a:r>
          </a:p>
          <a:p>
            <a:pPr marL="0" indent="0">
              <a:buNone/>
            </a:pPr>
            <a:r>
              <a:rPr lang="en-US" dirty="0"/>
              <a:t>An improvement of 32.5% in energy efficiency;</a:t>
            </a:r>
          </a:p>
          <a:p>
            <a:pPr marL="0" indent="0">
              <a:buNone/>
            </a:pPr>
            <a:r>
              <a:rPr lang="en-US" dirty="0"/>
              <a:t>The interconnection of at least 15% of the EU’s electricity systems.</a:t>
            </a:r>
          </a:p>
          <a:p>
            <a:pPr marL="0" indent="0">
              <a:buNone/>
            </a:pPr>
            <a:r>
              <a:rPr lang="en-US" dirty="0"/>
              <a:t>The new proposed EU energy targets for 2030, informally agreed in March 2023, include:</a:t>
            </a:r>
          </a:p>
          <a:p>
            <a:pPr marL="0" indent="0">
              <a:buNone/>
            </a:pPr>
            <a:r>
              <a:rPr lang="en-US" dirty="0"/>
              <a:t>An increase of the share of renewable energies in energy consumption to 42.5%, with the aim </a:t>
            </a:r>
            <a:r>
              <a:rPr lang="en-US" dirty="0" err="1" smtClean="0"/>
              <a:t>ofachieving</a:t>
            </a:r>
            <a:r>
              <a:rPr lang="en-US" dirty="0"/>
              <a:t> 45%;</a:t>
            </a:r>
          </a:p>
          <a:p>
            <a:pPr marL="0" indent="0">
              <a:buNone/>
            </a:pPr>
            <a:r>
              <a:rPr lang="en-US" dirty="0"/>
              <a:t>A reduction of 11.7% for the EU primary and final energy consumption, compared to the 2020 projections for 2030, equivalent to 40.5% and 38% respectively compared to the 2007 projections.</a:t>
            </a:r>
          </a:p>
          <a:p>
            <a:r>
              <a:rPr lang="en-US" dirty="0"/>
              <a:t>The current European energy policy is based on the Energy Union strategy (</a:t>
            </a:r>
            <a:r>
              <a:rPr lang="en-US" u="sng" dirty="0">
                <a:hlinkClick r:id="rId3"/>
              </a:rPr>
              <a:t>COM/2015/80</a:t>
            </a:r>
            <a:r>
              <a:rPr lang="en-US" dirty="0"/>
              <a:t>) published in February 2015, which aimed at building an energy union to give EU households and businesses a secure, sustainable, competitive and affordable energy supply.</a:t>
            </a:r>
          </a:p>
          <a:p>
            <a:pPr marL="0" indent="0" fontAlgn="ctr">
              <a:buNone/>
            </a:pPr>
            <a:endParaRPr lang="en-US" dirty="0"/>
          </a:p>
          <a:p>
            <a:pPr marL="0" indent="0">
              <a:buNone/>
            </a:pPr>
            <a:endParaRPr lang="fr-FR" dirty="0"/>
          </a:p>
        </p:txBody>
      </p:sp>
    </p:spTree>
    <p:extLst>
      <p:ext uri="{BB962C8B-B14F-4D97-AF65-F5344CB8AC3E}">
        <p14:creationId xmlns:p14="http://schemas.microsoft.com/office/powerpoint/2010/main" val="83224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F0A48-2EEA-46C6-BD90-5AE627A9D013}"/>
              </a:ext>
            </a:extLst>
          </p:cNvPr>
          <p:cNvSpPr>
            <a:spLocks noGrp="1"/>
          </p:cNvSpPr>
          <p:nvPr>
            <p:ph type="title"/>
          </p:nvPr>
        </p:nvSpPr>
        <p:spPr>
          <a:xfrm>
            <a:off x="838200" y="365125"/>
            <a:ext cx="10515600" cy="859993"/>
          </a:xfrm>
        </p:spPr>
        <p:txBody>
          <a:bodyPr>
            <a:normAutofit/>
          </a:bodyPr>
          <a:lstStyle/>
          <a:p>
            <a:r>
              <a:rPr lang="fr-FR" sz="2000" i="1" dirty="0" smtClean="0"/>
              <a:t>I.B. </a:t>
            </a:r>
            <a:r>
              <a:rPr lang="fr-FR" sz="2000" b="1" i="1" dirty="0" smtClean="0"/>
              <a:t>Main dimensions </a:t>
            </a:r>
            <a:endParaRPr lang="fr-FR" sz="2000" b="1" i="1" dirty="0"/>
          </a:p>
        </p:txBody>
      </p:sp>
      <p:sp>
        <p:nvSpPr>
          <p:cNvPr id="3" name="Espace réservé du contenu 2">
            <a:extLst>
              <a:ext uri="{FF2B5EF4-FFF2-40B4-BE49-F238E27FC236}">
                <a16:creationId xmlns:a16="http://schemas.microsoft.com/office/drawing/2014/main" id="{7DDF8F2F-C45A-4EB1-92FB-6995FFF7E1DE}"/>
              </a:ext>
            </a:extLst>
          </p:cNvPr>
          <p:cNvSpPr>
            <a:spLocks noGrp="1"/>
          </p:cNvSpPr>
          <p:nvPr>
            <p:ph idx="1"/>
          </p:nvPr>
        </p:nvSpPr>
        <p:spPr>
          <a:xfrm>
            <a:off x="838200" y="1313895"/>
            <a:ext cx="10515600" cy="4863068"/>
          </a:xfrm>
        </p:spPr>
        <p:txBody>
          <a:bodyPr>
            <a:normAutofit/>
          </a:bodyPr>
          <a:lstStyle/>
          <a:p>
            <a:pPr fontAlgn="ctr"/>
            <a:r>
              <a:rPr lang="en-US" dirty="0" smtClean="0"/>
              <a:t>Green Deal : revision </a:t>
            </a:r>
            <a:r>
              <a:rPr lang="en-US" dirty="0"/>
              <a:t>of all EU acts on climate and energy, including </a:t>
            </a:r>
            <a:r>
              <a:rPr lang="en-US" dirty="0" smtClean="0"/>
              <a:t>:  - the </a:t>
            </a:r>
            <a:r>
              <a:rPr lang="en-US" dirty="0"/>
              <a:t>Renewable Energy Directive (</a:t>
            </a:r>
            <a:r>
              <a:rPr lang="en-US" u="sng" dirty="0" smtClean="0">
                <a:hlinkClick r:id="rId2"/>
              </a:rPr>
              <a:t>COM/2021/557</a:t>
            </a:r>
            <a:r>
              <a:rPr lang="en-US" dirty="0" smtClean="0"/>
              <a:t>)</a:t>
            </a:r>
          </a:p>
          <a:p>
            <a:pPr fontAlgn="ctr">
              <a:buFontTx/>
              <a:buChar char="-"/>
            </a:pPr>
            <a:r>
              <a:rPr lang="en-US" dirty="0" smtClean="0"/>
              <a:t>the </a:t>
            </a:r>
            <a:r>
              <a:rPr lang="en-US" dirty="0"/>
              <a:t>Energy Efficiency Directive (</a:t>
            </a:r>
            <a:r>
              <a:rPr lang="en-US" u="sng" dirty="0" smtClean="0">
                <a:hlinkClick r:id="rId3"/>
              </a:rPr>
              <a:t>COM/2021/558</a:t>
            </a:r>
            <a:r>
              <a:rPr lang="en-US" dirty="0" smtClean="0"/>
              <a:t>)</a:t>
            </a:r>
          </a:p>
          <a:p>
            <a:pPr fontAlgn="ctr">
              <a:buFontTx/>
              <a:buChar char="-"/>
            </a:pPr>
            <a:r>
              <a:rPr lang="en-US" dirty="0" smtClean="0"/>
              <a:t>the </a:t>
            </a:r>
            <a:r>
              <a:rPr lang="en-US" dirty="0"/>
              <a:t>Energy Taxation Directive (</a:t>
            </a:r>
            <a:r>
              <a:rPr lang="en-US" u="sng" dirty="0" smtClean="0">
                <a:hlinkClick r:id="rId4"/>
              </a:rPr>
              <a:t>COM/2021/563</a:t>
            </a:r>
            <a:r>
              <a:rPr lang="en-US" dirty="0" smtClean="0"/>
              <a:t>)</a:t>
            </a:r>
          </a:p>
          <a:p>
            <a:pPr fontAlgn="ctr">
              <a:buFontTx/>
              <a:buChar char="-"/>
            </a:pPr>
            <a:r>
              <a:rPr lang="en-US" dirty="0" smtClean="0"/>
              <a:t>the </a:t>
            </a:r>
            <a:r>
              <a:rPr lang="en-US" dirty="0"/>
              <a:t>Energy Performance of Buildings Directive (</a:t>
            </a:r>
            <a:r>
              <a:rPr lang="en-US" u="sng" dirty="0" smtClean="0">
                <a:hlinkClick r:id="rId5"/>
              </a:rPr>
              <a:t>COM/2021/802</a:t>
            </a:r>
            <a:r>
              <a:rPr lang="en-US" dirty="0" smtClean="0"/>
              <a:t>)</a:t>
            </a:r>
          </a:p>
          <a:p>
            <a:pPr fontAlgn="ctr">
              <a:buFontTx/>
              <a:buChar char="-"/>
            </a:pPr>
            <a:r>
              <a:rPr lang="en-US" dirty="0" smtClean="0"/>
              <a:t>the </a:t>
            </a:r>
            <a:r>
              <a:rPr lang="en-US" dirty="0"/>
              <a:t>Gas Directive (</a:t>
            </a:r>
            <a:r>
              <a:rPr lang="en-US" u="sng" dirty="0">
                <a:hlinkClick r:id="rId6"/>
              </a:rPr>
              <a:t>COM/2021/803</a:t>
            </a:r>
            <a:r>
              <a:rPr lang="en-US" dirty="0"/>
              <a:t>) and Regulation (</a:t>
            </a:r>
            <a:r>
              <a:rPr lang="en-US" u="sng" dirty="0">
                <a:hlinkClick r:id="rId7"/>
              </a:rPr>
              <a:t>COM/2021/804</a:t>
            </a:r>
            <a:r>
              <a:rPr lang="en-US" dirty="0"/>
              <a:t>). </a:t>
            </a:r>
          </a:p>
          <a:p>
            <a:pPr marL="0" indent="0">
              <a:buNone/>
            </a:pPr>
            <a:endParaRPr lang="fr-FR" dirty="0"/>
          </a:p>
        </p:txBody>
      </p:sp>
    </p:spTree>
    <p:extLst>
      <p:ext uri="{BB962C8B-B14F-4D97-AF65-F5344CB8AC3E}">
        <p14:creationId xmlns:p14="http://schemas.microsoft.com/office/powerpoint/2010/main" val="295628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F0A48-2EEA-46C6-BD90-5AE627A9D013}"/>
              </a:ext>
            </a:extLst>
          </p:cNvPr>
          <p:cNvSpPr>
            <a:spLocks noGrp="1"/>
          </p:cNvSpPr>
          <p:nvPr>
            <p:ph type="title"/>
          </p:nvPr>
        </p:nvSpPr>
        <p:spPr>
          <a:xfrm>
            <a:off x="838200" y="365125"/>
            <a:ext cx="10515600" cy="859993"/>
          </a:xfrm>
        </p:spPr>
        <p:txBody>
          <a:bodyPr>
            <a:normAutofit fontScale="90000"/>
          </a:bodyPr>
          <a:lstStyle/>
          <a:p>
            <a:pPr algn="just"/>
            <a:r>
              <a:rPr lang="fr-FR" sz="2000" i="1" dirty="0" smtClean="0"/>
              <a:t>I.C. </a:t>
            </a:r>
            <a:r>
              <a:rPr lang="fr-FR" sz="2000" b="1" i="1" dirty="0" smtClean="0"/>
              <a:t>Issues of </a:t>
            </a:r>
            <a:r>
              <a:rPr lang="fr-FR" sz="2000" b="1" i="1" dirty="0" err="1" smtClean="0"/>
              <a:t>strategic</a:t>
            </a:r>
            <a:r>
              <a:rPr lang="fr-FR" sz="2000" b="1" i="1" dirty="0" smtClean="0"/>
              <a:t> </a:t>
            </a:r>
            <a:r>
              <a:rPr lang="fr-FR" sz="2000" b="1" i="1" dirty="0" err="1" smtClean="0"/>
              <a:t>autonomy</a:t>
            </a:r>
            <a:r>
              <a:rPr lang="fr-FR" sz="2000" b="1" i="1" dirty="0" smtClean="0"/>
              <a:t>: </a:t>
            </a:r>
            <a:r>
              <a:rPr lang="fr-FR" sz="2000" b="1" i="1" dirty="0" err="1" smtClean="0"/>
              <a:t>RePower</a:t>
            </a:r>
            <a:r>
              <a:rPr lang="fr-FR" sz="2000" b="1" i="1" dirty="0" smtClean="0"/>
              <a:t> Plan  </a:t>
            </a:r>
            <a:r>
              <a:rPr lang="fr-FR" sz="2000" b="1" i="1" dirty="0" smtClean="0"/>
              <a:t>(</a:t>
            </a:r>
            <a:r>
              <a:rPr lang="en-US" sz="1800" b="1" i="1" dirty="0"/>
              <a:t>COMMUNICATION FROM THE COMMISSION TO THE EUROPEAN PARLIAMENT, THE EUROPEAN COUNCIL, THE COUNCIL, THE EUROPEAN ECONOMIC AND SOCIAL COMMITTEE AND THE COMMITTEE OF THE REGIONS </a:t>
            </a:r>
            <a:r>
              <a:rPr lang="en-US" sz="1800" b="1" i="1" dirty="0" err="1"/>
              <a:t>REPowerEU</a:t>
            </a:r>
            <a:r>
              <a:rPr lang="en-US" sz="1800" b="1" i="1" dirty="0"/>
              <a:t> </a:t>
            </a:r>
            <a:r>
              <a:rPr lang="en-US" sz="1800" b="1" i="1" dirty="0" smtClean="0"/>
              <a:t>Plan, COM/2022/230 final </a:t>
            </a:r>
            <a:r>
              <a:rPr lang="en-US" sz="2000" b="1" i="1" dirty="0" smtClean="0"/>
              <a:t>)</a:t>
            </a:r>
            <a:endParaRPr lang="fr-FR" sz="2000" b="1" i="1" dirty="0"/>
          </a:p>
        </p:txBody>
      </p:sp>
      <p:pic>
        <p:nvPicPr>
          <p:cNvPr id="4" name="Picture 2" descr="https://eur-lex.europa.eu/resource.html?uri=comnat:COM_2022_0108_FIN.ENG.xhtml.COM_2022_0108_FIN_ENG_01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795" y="2016919"/>
            <a:ext cx="4406932" cy="34575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648691" y="5874327"/>
            <a:ext cx="3643745" cy="369332"/>
          </a:xfrm>
          <a:prstGeom prst="rect">
            <a:avLst/>
          </a:prstGeom>
          <a:noFill/>
        </p:spPr>
        <p:txBody>
          <a:bodyPr wrap="square" rtlCol="0">
            <a:spAutoFit/>
          </a:bodyPr>
          <a:lstStyle/>
          <a:p>
            <a:r>
              <a:rPr lang="fr-FR" dirty="0" err="1" smtClean="0"/>
              <a:t>Origin</a:t>
            </a:r>
            <a:r>
              <a:rPr lang="fr-FR" dirty="0" smtClean="0"/>
              <a:t> of </a:t>
            </a:r>
            <a:r>
              <a:rPr lang="fr-FR" dirty="0" err="1" smtClean="0"/>
              <a:t>Gas</a:t>
            </a:r>
            <a:r>
              <a:rPr lang="fr-FR" dirty="0" smtClean="0"/>
              <a:t> </a:t>
            </a:r>
            <a:endParaRPr lang="fr-FR" dirty="0"/>
          </a:p>
        </p:txBody>
      </p:sp>
      <p:pic>
        <p:nvPicPr>
          <p:cNvPr id="1026" name="Picture 2" descr="&quot;Diversifying our energy supplies: Infographic showing percentage of gas imports in 2021 and 2022 - 2021: 41% Russian pipeline gas, 40% other pipeline suppliers, 19% LNG, 2022: 9% Russian pipeline gas, 50% other suppliers, 41% L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874" y="1468581"/>
            <a:ext cx="5153892" cy="4775078"/>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droite 5"/>
          <p:cNvSpPr/>
          <p:nvPr/>
        </p:nvSpPr>
        <p:spPr>
          <a:xfrm>
            <a:off x="5918524" y="3641513"/>
            <a:ext cx="964554" cy="429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318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3137" y="558265"/>
            <a:ext cx="11396311" cy="369332"/>
          </a:xfrm>
          <a:prstGeom prst="rect">
            <a:avLst/>
          </a:prstGeom>
          <a:noFill/>
        </p:spPr>
        <p:txBody>
          <a:bodyPr wrap="square" rtlCol="0">
            <a:spAutoFit/>
          </a:bodyPr>
          <a:lstStyle/>
          <a:p>
            <a:endParaRPr lang="fr-FR" dirty="0"/>
          </a:p>
        </p:txBody>
      </p:sp>
      <p:sp>
        <p:nvSpPr>
          <p:cNvPr id="3" name="ZoneTexte 2"/>
          <p:cNvSpPr txBox="1"/>
          <p:nvPr/>
        </p:nvSpPr>
        <p:spPr>
          <a:xfrm>
            <a:off x="433137" y="220514"/>
            <a:ext cx="10551459" cy="11110734"/>
          </a:xfrm>
          <a:prstGeom prst="rect">
            <a:avLst/>
          </a:prstGeom>
          <a:noFill/>
        </p:spPr>
        <p:txBody>
          <a:bodyPr wrap="square" rtlCol="0">
            <a:spAutoFit/>
          </a:bodyPr>
          <a:lstStyle/>
          <a:p>
            <a:r>
              <a:rPr lang="fr-FR" sz="2200" b="1" dirty="0" smtClean="0">
                <a:solidFill>
                  <a:srgbClr val="C00000"/>
                </a:solidFill>
              </a:rPr>
              <a:t>II </a:t>
            </a:r>
            <a:r>
              <a:rPr lang="fr-FR" sz="2200" b="1" dirty="0">
                <a:solidFill>
                  <a:srgbClr val="C00000"/>
                </a:solidFill>
              </a:rPr>
              <a:t>– Transport </a:t>
            </a:r>
            <a:r>
              <a:rPr lang="fr-FR" sz="2200" b="1" dirty="0" err="1">
                <a:solidFill>
                  <a:srgbClr val="C00000"/>
                </a:solidFill>
              </a:rPr>
              <a:t>policy</a:t>
            </a:r>
            <a:r>
              <a:rPr lang="fr-FR" sz="2200" b="1" dirty="0">
                <a:solidFill>
                  <a:srgbClr val="C00000"/>
                </a:solidFill>
              </a:rPr>
              <a:t> </a:t>
            </a:r>
            <a:endParaRPr lang="fr-FR" sz="2200" b="1" dirty="0" smtClean="0">
              <a:solidFill>
                <a:srgbClr val="C00000"/>
              </a:solidFill>
            </a:endParaRPr>
          </a:p>
          <a:p>
            <a:endParaRPr lang="fr-FR" sz="2200" b="1" dirty="0"/>
          </a:p>
          <a:p>
            <a:r>
              <a:rPr lang="fr-FR" sz="2000" b="1" i="1" dirty="0" smtClean="0"/>
              <a:t>II.A </a:t>
            </a:r>
            <a:r>
              <a:rPr lang="fr-FR" sz="2000" b="1" i="1" dirty="0" err="1" smtClean="0"/>
              <a:t>Legal</a:t>
            </a:r>
            <a:r>
              <a:rPr lang="fr-FR" sz="2000" b="1" i="1" dirty="0" smtClean="0"/>
              <a:t> basis in </a:t>
            </a:r>
            <a:r>
              <a:rPr lang="fr-FR" sz="2000" b="1" i="1" dirty="0" err="1" smtClean="0"/>
              <a:t>primary</a:t>
            </a:r>
            <a:r>
              <a:rPr lang="fr-FR" sz="2000" b="1" i="1" dirty="0" smtClean="0"/>
              <a:t> </a:t>
            </a:r>
            <a:r>
              <a:rPr lang="fr-FR" sz="2000" b="1" i="1" dirty="0" err="1" smtClean="0"/>
              <a:t>law</a:t>
            </a:r>
            <a:endParaRPr lang="fr-FR" sz="2000" b="1" i="1" dirty="0"/>
          </a:p>
          <a:p>
            <a:r>
              <a:rPr lang="en-US" b="1" dirty="0"/>
              <a:t>Article 90 (ex Article 70 TEC)</a:t>
            </a:r>
            <a:endParaRPr lang="fr-FR" dirty="0"/>
          </a:p>
          <a:p>
            <a:r>
              <a:rPr lang="en-US" sz="1700" i="1" dirty="0"/>
              <a:t>The objectives of the Treaties shall, in matters governed by this Title, be pursued within the framework of a common transport policy.</a:t>
            </a:r>
            <a:endParaRPr lang="fr-FR" sz="1700" i="1" dirty="0"/>
          </a:p>
          <a:p>
            <a:endParaRPr lang="en-US" b="1" dirty="0"/>
          </a:p>
          <a:p>
            <a:r>
              <a:rPr lang="en-US" b="1" dirty="0"/>
              <a:t>Article 91 (ex Article 71 TEC)</a:t>
            </a:r>
            <a:endParaRPr lang="fr-FR" dirty="0"/>
          </a:p>
          <a:p>
            <a:r>
              <a:rPr lang="en-US" sz="1700" i="1" dirty="0"/>
              <a:t>1. For the purpose of implementing Article 90, and taking into account the distinctive features of transport, the European Parliament and the Council shall, acting in accordance with the ordinary legislative procedure and after consulting the Economic and Social Committee and the Committee of the Regions, lay down:</a:t>
            </a:r>
            <a:endParaRPr lang="fr-FR" sz="1700" i="1" dirty="0"/>
          </a:p>
          <a:p>
            <a:r>
              <a:rPr lang="en-US" sz="1700" i="1" dirty="0"/>
              <a:t>(a) common rules applicable to international transport to or from the territory of a Member State or passing across the territory of one or more Member States;</a:t>
            </a:r>
            <a:endParaRPr lang="fr-FR" sz="1700" i="1" dirty="0"/>
          </a:p>
          <a:p>
            <a:r>
              <a:rPr lang="en-US" sz="1700" i="1" dirty="0"/>
              <a:t>(b) the conditions under which non-resident carriers may operate transport services within a Member State;</a:t>
            </a:r>
            <a:endParaRPr lang="fr-FR" sz="1700" i="1" dirty="0"/>
          </a:p>
          <a:p>
            <a:r>
              <a:rPr lang="en-US" sz="1700" i="1" dirty="0"/>
              <a:t>(c) measures to improve transport safety;</a:t>
            </a:r>
            <a:endParaRPr lang="fr-FR" sz="1700" i="1" dirty="0"/>
          </a:p>
          <a:p>
            <a:r>
              <a:rPr lang="en-US" sz="1700" i="1" dirty="0"/>
              <a:t>(d) any other appropriate provisions.</a:t>
            </a:r>
            <a:endParaRPr lang="fr-FR" sz="1700" i="1" dirty="0"/>
          </a:p>
          <a:p>
            <a:r>
              <a:rPr lang="en-US" sz="1700" i="1" dirty="0"/>
              <a:t>2. When the measures referred to in paragraph 1 are adopted, account shall be taken of cases where their application might seriously affect the standard of living and level of employment in certain regions, and the operation of transport facilities</a:t>
            </a:r>
            <a:r>
              <a:rPr lang="en-US" sz="1700" i="1" dirty="0" smtClean="0"/>
              <a:t>.</a:t>
            </a:r>
          </a:p>
          <a:p>
            <a:endParaRPr lang="fr-FR" sz="1700" i="1" dirty="0"/>
          </a:p>
          <a:p>
            <a:r>
              <a:rPr lang="en-US" b="1" dirty="0"/>
              <a:t>Article 93 - (ex Article 73 TEC)</a:t>
            </a:r>
            <a:endParaRPr lang="fr-FR" dirty="0"/>
          </a:p>
          <a:p>
            <a:r>
              <a:rPr lang="en-US" sz="1700" i="1" dirty="0"/>
              <a:t>Aids shall be compatible with the Treaties if they meet the needs of coordination of transport or if they represent reimbursement for the discharge of certain obligations inherent in the concept of a public service</a:t>
            </a:r>
            <a:endParaRPr lang="fr-FR" sz="1700" b="1" i="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a:p>
            <a:endParaRPr lang="fr-FR" sz="2200" b="1" dirty="0"/>
          </a:p>
        </p:txBody>
      </p:sp>
    </p:spTree>
    <p:extLst>
      <p:ext uri="{BB962C8B-B14F-4D97-AF65-F5344CB8AC3E}">
        <p14:creationId xmlns:p14="http://schemas.microsoft.com/office/powerpoint/2010/main" val="302537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i="1" dirty="0" smtClean="0"/>
              <a:t>II.B. </a:t>
            </a:r>
            <a:r>
              <a:rPr lang="fr-FR" sz="2000" b="1" i="1" dirty="0"/>
              <a:t>A</a:t>
            </a:r>
            <a:r>
              <a:rPr lang="fr-FR" sz="2000" b="1" i="1" dirty="0" smtClean="0"/>
              <a:t>rticulation </a:t>
            </a:r>
            <a:r>
              <a:rPr lang="fr-FR" sz="2000" b="1" i="1" dirty="0" err="1"/>
              <a:t>btw</a:t>
            </a:r>
            <a:r>
              <a:rPr lang="fr-FR" sz="2000" b="1" i="1" dirty="0"/>
              <a:t> transport </a:t>
            </a:r>
            <a:r>
              <a:rPr lang="fr-FR" sz="2000" b="1" i="1" dirty="0" err="1"/>
              <a:t>law</a:t>
            </a:r>
            <a:r>
              <a:rPr lang="fr-FR" sz="2000" b="1" i="1" dirty="0"/>
              <a:t> and </a:t>
            </a:r>
            <a:r>
              <a:rPr lang="fr-FR" sz="2000" b="1" i="1" dirty="0" err="1" smtClean="0"/>
              <a:t>internal</a:t>
            </a:r>
            <a:r>
              <a:rPr lang="fr-FR" sz="2000" b="1" i="1" dirty="0" smtClean="0"/>
              <a:t> </a:t>
            </a:r>
            <a:r>
              <a:rPr lang="fr-FR" sz="2000" b="1" i="1" dirty="0" err="1" smtClean="0"/>
              <a:t>market</a:t>
            </a:r>
            <a:r>
              <a:rPr lang="fr-FR" sz="2000" b="1" i="1" dirty="0"/>
              <a:t/>
            </a:r>
            <a:br>
              <a:rPr lang="fr-FR" sz="2000" b="1" i="1" dirty="0"/>
            </a:br>
            <a:r>
              <a:rPr lang="fr-FR" sz="2000" b="1" i="1" dirty="0" smtClean="0"/>
              <a:t/>
            </a:r>
            <a:br>
              <a:rPr lang="fr-FR" sz="2000" b="1" i="1" dirty="0" smtClean="0"/>
            </a:br>
            <a:r>
              <a:rPr lang="fr-FR" sz="2000" b="1" i="1" dirty="0" smtClean="0"/>
              <a:t> </a:t>
            </a:r>
            <a:r>
              <a:rPr lang="fr-FR" sz="2000" b="1" i="1" dirty="0"/>
              <a:t>C</a:t>
            </a:r>
            <a:r>
              <a:rPr lang="fr-FR" sz="2000" b="1" i="1" dirty="0" smtClean="0"/>
              <a:t>ase Uber (</a:t>
            </a:r>
            <a:r>
              <a:rPr lang="en-US" sz="2000" b="1" i="1" dirty="0"/>
              <a:t>CJUE, 20 </a:t>
            </a:r>
            <a:r>
              <a:rPr lang="en-US" sz="2000" b="1" i="1" dirty="0" err="1"/>
              <a:t>th</a:t>
            </a:r>
            <a:r>
              <a:rPr lang="en-US" sz="2000" b="1" i="1" dirty="0"/>
              <a:t> </a:t>
            </a:r>
            <a:r>
              <a:rPr lang="en-US" sz="2000" b="1" i="1" dirty="0" err="1"/>
              <a:t>december</a:t>
            </a:r>
            <a:r>
              <a:rPr lang="en-US" sz="2000" b="1" i="1" dirty="0"/>
              <a:t> 2017, </a:t>
            </a:r>
            <a:r>
              <a:rPr lang="en-US" sz="2000" b="1" i="1" dirty="0" err="1"/>
              <a:t>Asociación</a:t>
            </a:r>
            <a:r>
              <a:rPr lang="en-US" sz="2000" b="1" i="1" dirty="0"/>
              <a:t> </a:t>
            </a:r>
            <a:r>
              <a:rPr lang="en-US" sz="2000" b="1" i="1" dirty="0" err="1"/>
              <a:t>Profesional</a:t>
            </a:r>
            <a:r>
              <a:rPr lang="en-US" sz="2000" b="1" i="1" dirty="0"/>
              <a:t> Elite Taxi c. Uber Systems </a:t>
            </a:r>
            <a:r>
              <a:rPr lang="en-US" sz="2000" b="1" i="1" dirty="0" err="1"/>
              <a:t>SpainSL</a:t>
            </a:r>
            <a:r>
              <a:rPr lang="en-US" sz="2000" b="1" i="1" dirty="0"/>
              <a:t>, </a:t>
            </a:r>
            <a:r>
              <a:rPr lang="en-US" sz="2000" b="1" i="1" dirty="0" err="1"/>
              <a:t>aff</a:t>
            </a:r>
            <a:r>
              <a:rPr lang="en-US" sz="2000" b="1" i="1" dirty="0"/>
              <a:t>. </a:t>
            </a:r>
            <a:r>
              <a:rPr lang="en-US" sz="2000" b="1" i="1" dirty="0" smtClean="0"/>
              <a:t>C-434/15)</a:t>
            </a:r>
            <a:endParaRPr lang="fr-FR" sz="2000" b="1" i="1" dirty="0"/>
          </a:p>
        </p:txBody>
      </p:sp>
      <p:sp>
        <p:nvSpPr>
          <p:cNvPr id="3" name="Espace réservé du contenu 2"/>
          <p:cNvSpPr>
            <a:spLocks noGrp="1"/>
          </p:cNvSpPr>
          <p:nvPr>
            <p:ph idx="1"/>
          </p:nvPr>
        </p:nvSpPr>
        <p:spPr>
          <a:xfrm>
            <a:off x="838200" y="1995055"/>
            <a:ext cx="10515600" cy="4181908"/>
          </a:xfrm>
        </p:spPr>
        <p:txBody>
          <a:bodyPr>
            <a:normAutofit fontScale="85000" lnSpcReduction="20000"/>
          </a:bodyPr>
          <a:lstStyle/>
          <a:p>
            <a:pPr marL="0" indent="0" algn="just">
              <a:buNone/>
            </a:pPr>
            <a:r>
              <a:rPr lang="en-US" sz="2200" b="1" i="1" dirty="0"/>
              <a:t> </a:t>
            </a:r>
            <a:r>
              <a:rPr lang="en-US" dirty="0" err="1"/>
              <a:t>Asociación</a:t>
            </a:r>
            <a:r>
              <a:rPr lang="en-US" dirty="0"/>
              <a:t> </a:t>
            </a:r>
            <a:r>
              <a:rPr lang="en-US" dirty="0" err="1"/>
              <a:t>Profesional</a:t>
            </a:r>
            <a:r>
              <a:rPr lang="en-US" dirty="0"/>
              <a:t> Elite Taxi (‘Elite Taxi’) is a professional </a:t>
            </a:r>
            <a:r>
              <a:rPr lang="en-US" dirty="0" err="1"/>
              <a:t>organisation</a:t>
            </a:r>
            <a:r>
              <a:rPr lang="en-US" dirty="0"/>
              <a:t> representing taxi drivers in the city of Barcelona (Spain). On 29 October 2014, Elite Taxi brought an action before the </a:t>
            </a:r>
            <a:r>
              <a:rPr lang="en-US" dirty="0" err="1"/>
              <a:t>Juzgado</a:t>
            </a:r>
            <a:r>
              <a:rPr lang="en-US" dirty="0"/>
              <a:t> de lo </a:t>
            </a:r>
            <a:r>
              <a:rPr lang="en-US" dirty="0" err="1"/>
              <a:t>Mercantil</a:t>
            </a:r>
            <a:r>
              <a:rPr lang="en-US" dirty="0"/>
              <a:t> No 3 de Barcelona (Commercial Court No 3 of Barcelona, Spain) asking the court, inter alia, to make an order against Uber Systems Spain SL (‘Uber Spain’), a company governed by Spanish law; </a:t>
            </a:r>
            <a:endParaRPr lang="en-US" dirty="0" smtClean="0"/>
          </a:p>
          <a:p>
            <a:pPr marL="0" indent="0" algn="just">
              <a:buNone/>
            </a:pPr>
            <a:r>
              <a:rPr lang="en-US" dirty="0" smtClean="0"/>
              <a:t>to </a:t>
            </a:r>
            <a:r>
              <a:rPr lang="en-US" dirty="0"/>
              <a:t>declare that its activities, which allegedly infringe the legislation in force and amount to misleading practices, are acts of unfair competition; to order it to cease its unfair conduct consisting of supporting other companies in the group by providing on-demand booking services by means of mobile devices and the internet, when that is directly or indirectly linked to use of the digital platform Uber in Spain; and to prohibit it from engaging in such activities in the future. According to the referring Court’s findings, neither Uber Spain nor the owners or drivers of the vehicles concerned have the </a:t>
            </a:r>
            <a:r>
              <a:rPr lang="en-US" dirty="0" err="1"/>
              <a:t>licences</a:t>
            </a:r>
            <a:r>
              <a:rPr lang="en-US" dirty="0"/>
              <a:t> and </a:t>
            </a:r>
            <a:r>
              <a:rPr lang="en-US" dirty="0" err="1"/>
              <a:t>authorisations</a:t>
            </a:r>
            <a:r>
              <a:rPr lang="en-US" dirty="0"/>
              <a:t> required under the Regulation on taxi services in the metropolitan area of Barcelona.</a:t>
            </a:r>
            <a:endParaRPr lang="en-US" sz="2200" dirty="0"/>
          </a:p>
        </p:txBody>
      </p:sp>
    </p:spTree>
    <p:extLst>
      <p:ext uri="{BB962C8B-B14F-4D97-AF65-F5344CB8AC3E}">
        <p14:creationId xmlns:p14="http://schemas.microsoft.com/office/powerpoint/2010/main" val="33159727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4240</TotalTime>
  <Words>3895</Words>
  <Application>Microsoft Office PowerPoint</Application>
  <PresentationFormat>Grand écran</PresentationFormat>
  <Paragraphs>144</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Times New Roman</vt:lpstr>
      <vt:lpstr>Wingdings</vt:lpstr>
      <vt:lpstr>Thème Office</vt:lpstr>
      <vt:lpstr>European economic regulation law</vt:lpstr>
      <vt:lpstr>Preliminaries considerations</vt:lpstr>
      <vt:lpstr>I – Energy policy    I. A. Legal base and principles: art. 194 TFUE</vt:lpstr>
      <vt:lpstr>I – Energy policy    I. A. Legal base and principles : - Principle of solidarity in the field of energy </vt:lpstr>
      <vt:lpstr>I.B. Main dimensions </vt:lpstr>
      <vt:lpstr>I.B. Main dimensions </vt:lpstr>
      <vt:lpstr>I.C. Issues of strategic autonomy: RePower Plan  (COMMUNICATION FROM THE COMMISSION TO THE EUROPEAN PARLIAMENT, THE EUROPEAN COUNCIL, THE COUNCIL, THE EUROPEAN ECONOMIC AND SOCIAL COMMITTEE AND THE COMMITTEE OF THE REGIONS REPowerEU Plan, COM/2022/230 final )</vt:lpstr>
      <vt:lpstr>Présentation PowerPoint</vt:lpstr>
      <vt:lpstr>II.B. Articulation btw transport law and internal market   Case Uber (CJUE, 20 th december 2017, Asociación Profesional Elite Taxi c. Uber Systems SpainSL, aff. C-434/15)</vt:lpstr>
      <vt:lpstr>Présentation PowerPoint</vt:lpstr>
      <vt:lpstr>Présentation PowerPoint</vt:lpstr>
      <vt:lpstr>§3 – Current issues in the context of green deal </vt:lpstr>
      <vt:lpstr>III - EU Networks II.A Legal base</vt:lpstr>
      <vt:lpstr>II - EU Networks II.Objectives</vt:lpstr>
      <vt:lpstr>III - EU Networks II.Objectives</vt:lpstr>
      <vt:lpstr>II - EU Networks III.Legal Issues related to network : CJUE, 12 nov. 2015, UK c. Europeal Parliamant and Council, aff. C-121/14 (appraising of the criteria of “project of common interest”</vt:lpstr>
      <vt:lpstr>IV– EU industrial policy II.Objectives and legal base </vt:lpstr>
      <vt:lpstr>III – EU industrial policy II.Objectives and legal base </vt:lpstr>
      <vt:lpstr>III – EU industrial policy II.Encompassing objective: COM(2020) 102 final, COMMUNICATION FROM THE COMMISSION  A New Industrial Strategy for Europe</vt:lpstr>
      <vt:lpstr>III – EU industrial policy II.Encompassing objective: COM(2020) 102 final,</vt:lpstr>
    </vt:vector>
  </TitlesOfParts>
  <Company>UVHC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public business law</dc:title>
  <dc:creator>Stéphane DE LA ROSA</dc:creator>
  <cp:lastModifiedBy>DELAROSA</cp:lastModifiedBy>
  <cp:revision>70</cp:revision>
  <dcterms:created xsi:type="dcterms:W3CDTF">2016-09-13T06:26:22Z</dcterms:created>
  <dcterms:modified xsi:type="dcterms:W3CDTF">2023-09-23T15:12:44Z</dcterms:modified>
</cp:coreProperties>
</file>