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74" r:id="rId4"/>
    <p:sldId id="268" r:id="rId5"/>
    <p:sldId id="269" r:id="rId6"/>
    <p:sldId id="281" r:id="rId7"/>
    <p:sldId id="282" r:id="rId8"/>
    <p:sldId id="286" r:id="rId9"/>
    <p:sldId id="287" r:id="rId10"/>
    <p:sldId id="296" r:id="rId11"/>
    <p:sldId id="297" r:id="rId12"/>
    <p:sldId id="283" r:id="rId13"/>
    <p:sldId id="284" r:id="rId14"/>
    <p:sldId id="278" r:id="rId15"/>
    <p:sldId id="285" r:id="rId16"/>
    <p:sldId id="298" r:id="rId17"/>
    <p:sldId id="279" r:id="rId18"/>
    <p:sldId id="272" r:id="rId19"/>
    <p:sldId id="270" r:id="rId20"/>
    <p:sldId id="258" r:id="rId21"/>
    <p:sldId id="288" r:id="rId22"/>
    <p:sldId id="273" r:id="rId23"/>
    <p:sldId id="290" r:id="rId24"/>
    <p:sldId id="293" r:id="rId25"/>
    <p:sldId id="295" r:id="rId26"/>
    <p:sldId id="291" r:id="rId27"/>
    <p:sldId id="292" r:id="rId28"/>
    <p:sldId id="294"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0" d="100"/>
          <a:sy n="90" d="100"/>
        </p:scale>
        <p:origin x="-108" y="-3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8E6F041D-0A5F-4E6B-80A6-406CAFA47604}" type="datetimeFigureOut">
              <a:rPr lang="fr-FR" smtClean="0"/>
              <a:t>12/09/2023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3191194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t>12/09/2023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4225984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t>12/09/2023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2676229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t>12/09/2023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2177570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8E6F041D-0A5F-4E6B-80A6-406CAFA47604}" type="datetimeFigureOut">
              <a:rPr lang="fr-FR" smtClean="0"/>
              <a:t>12/09/2023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801615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8E6F041D-0A5F-4E6B-80A6-406CAFA47604}" type="datetimeFigureOut">
              <a:rPr lang="fr-FR" smtClean="0"/>
              <a:t>12/09/2023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3151916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E6F041D-0A5F-4E6B-80A6-406CAFA47604}" type="datetimeFigureOut">
              <a:rPr lang="fr-FR" smtClean="0"/>
              <a:t>12/09/2023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589170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8E6F041D-0A5F-4E6B-80A6-406CAFA47604}" type="datetimeFigureOut">
              <a:rPr lang="fr-FR" smtClean="0"/>
              <a:t>12/09/2023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2624769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E6F041D-0A5F-4E6B-80A6-406CAFA47604}" type="datetimeFigureOut">
              <a:rPr lang="fr-FR" smtClean="0"/>
              <a:t>12/09/2023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278537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E6F041D-0A5F-4E6B-80A6-406CAFA47604}" type="datetimeFigureOut">
              <a:rPr lang="fr-FR" smtClean="0"/>
              <a:t>12/09/2023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811113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E6F041D-0A5F-4E6B-80A6-406CAFA47604}" type="datetimeFigureOut">
              <a:rPr lang="fr-FR" smtClean="0"/>
              <a:t>12/09/2023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2946354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F041D-0A5F-4E6B-80A6-406CAFA47604}" type="datetimeFigureOut">
              <a:rPr lang="fr-FR" smtClean="0"/>
              <a:t>12/09/2023</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325EEC-6FB4-44F5-8CF3-B2443A7F40A9}" type="slidenum">
              <a:rPr lang="fr-FR" smtClean="0"/>
              <a:t>‹N°›</a:t>
            </a:fld>
            <a:endParaRPr lang="fr-FR"/>
          </a:p>
        </p:txBody>
      </p:sp>
    </p:spTree>
    <p:extLst>
      <p:ext uri="{BB962C8B-B14F-4D97-AF65-F5344CB8AC3E}">
        <p14:creationId xmlns:p14="http://schemas.microsoft.com/office/powerpoint/2010/main" val="2495030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err="1"/>
              <a:t>European</a:t>
            </a:r>
            <a:r>
              <a:rPr lang="fr-FR" dirty="0"/>
              <a:t> </a:t>
            </a:r>
            <a:r>
              <a:rPr lang="fr-FR" dirty="0" err="1"/>
              <a:t>economic</a:t>
            </a:r>
            <a:r>
              <a:rPr lang="fr-FR" dirty="0"/>
              <a:t> </a:t>
            </a:r>
            <a:r>
              <a:rPr lang="fr-FR" dirty="0" err="1"/>
              <a:t>regulation</a:t>
            </a:r>
            <a:r>
              <a:rPr lang="fr-FR" dirty="0"/>
              <a:t> </a:t>
            </a:r>
            <a:r>
              <a:rPr lang="fr-FR" dirty="0" err="1"/>
              <a:t>law</a:t>
            </a:r>
            <a:endParaRPr lang="fr-FR" dirty="0"/>
          </a:p>
        </p:txBody>
      </p:sp>
      <p:sp>
        <p:nvSpPr>
          <p:cNvPr id="3" name="Sous-titre 2"/>
          <p:cNvSpPr>
            <a:spLocks noGrp="1"/>
          </p:cNvSpPr>
          <p:nvPr>
            <p:ph type="subTitle" idx="1"/>
          </p:nvPr>
        </p:nvSpPr>
        <p:spPr>
          <a:xfrm>
            <a:off x="1524000" y="3818964"/>
            <a:ext cx="9144000" cy="1438835"/>
          </a:xfrm>
        </p:spPr>
        <p:txBody>
          <a:bodyPr/>
          <a:lstStyle/>
          <a:p>
            <a:r>
              <a:rPr lang="fr-FR" b="1" dirty="0"/>
              <a:t>Topic 2 – </a:t>
            </a:r>
            <a:r>
              <a:rPr lang="fr-FR" b="1" i="1" dirty="0"/>
              <a:t> </a:t>
            </a:r>
            <a:r>
              <a:rPr lang="en-US" b="1" u="sng" dirty="0">
                <a:latin typeface="Calibri" panose="020F0502020204030204" pitchFamily="34" charset="0"/>
                <a:ea typeface="Calibri" panose="020F0502020204030204" pitchFamily="34" charset="0"/>
                <a:cs typeface="Times New Roman" panose="02020603050405020304" pitchFamily="18" charset="0"/>
              </a:rPr>
              <a:t>Articulations between network industries and competition rules</a:t>
            </a:r>
            <a:endParaRPr lang="fr-FR" b="1" i="1" dirty="0"/>
          </a:p>
        </p:txBody>
      </p:sp>
    </p:spTree>
    <p:extLst>
      <p:ext uri="{BB962C8B-B14F-4D97-AF65-F5344CB8AC3E}">
        <p14:creationId xmlns:p14="http://schemas.microsoft.com/office/powerpoint/2010/main" val="871395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6ACC48-46D1-4F84-9D07-49942BE5B53D}"/>
              </a:ext>
            </a:extLst>
          </p:cNvPr>
          <p:cNvSpPr>
            <a:spLocks noGrp="1"/>
          </p:cNvSpPr>
          <p:nvPr>
            <p:ph type="title"/>
          </p:nvPr>
        </p:nvSpPr>
        <p:spPr/>
        <p:txBody>
          <a:bodyPr>
            <a:normAutofit/>
          </a:bodyPr>
          <a:lstStyle/>
          <a:p>
            <a:r>
              <a:rPr lang="fr-FR" sz="2400" i="1" dirty="0"/>
              <a:t>Interpretation of </a:t>
            </a:r>
            <a:r>
              <a:rPr lang="fr-FR" sz="2400" i="1" dirty="0" err="1"/>
              <a:t>undertaking</a:t>
            </a:r>
            <a:r>
              <a:rPr lang="fr-FR" sz="2400" i="1" dirty="0"/>
              <a:t> </a:t>
            </a:r>
            <a:r>
              <a:rPr lang="fr-FR" sz="2400" i="1" dirty="0" smtClean="0"/>
              <a:t>: holding and subsidies - </a:t>
            </a:r>
            <a:r>
              <a:rPr lang="en-US" sz="2400" i="1" dirty="0"/>
              <a:t>Judgment of the General Court (Fourth Chamber, Extended Composition) of 30 March 2022 (Extracts).</a:t>
            </a:r>
            <a:br>
              <a:rPr lang="en-US" sz="2400" i="1" dirty="0"/>
            </a:br>
            <a:r>
              <a:rPr lang="en-US" sz="2400" i="1" dirty="0"/>
              <a:t>Air France-KLM v European </a:t>
            </a:r>
            <a:r>
              <a:rPr lang="en-US" sz="2400" i="1" dirty="0" smtClean="0"/>
              <a:t>Commission, Case </a:t>
            </a:r>
            <a:r>
              <a:rPr lang="en-US" sz="2400" i="1" dirty="0"/>
              <a:t>T-337/17.</a:t>
            </a:r>
            <a:endParaRPr lang="fr-FR" sz="2400" i="1" dirty="0"/>
          </a:p>
        </p:txBody>
      </p:sp>
      <p:sp>
        <p:nvSpPr>
          <p:cNvPr id="3" name="Espace réservé du contenu 2">
            <a:extLst>
              <a:ext uri="{FF2B5EF4-FFF2-40B4-BE49-F238E27FC236}">
                <a16:creationId xmlns:a16="http://schemas.microsoft.com/office/drawing/2014/main" id="{7B76733B-44DE-4CA9-8D15-048261D71EC0}"/>
              </a:ext>
            </a:extLst>
          </p:cNvPr>
          <p:cNvSpPr>
            <a:spLocks noGrp="1"/>
          </p:cNvSpPr>
          <p:nvPr>
            <p:ph idx="1"/>
          </p:nvPr>
        </p:nvSpPr>
        <p:spPr>
          <a:xfrm>
            <a:off x="838200" y="1535837"/>
            <a:ext cx="10515600" cy="4641126"/>
          </a:xfrm>
        </p:spPr>
        <p:txBody>
          <a:bodyPr>
            <a:normAutofit fontScale="70000" lnSpcReduction="20000"/>
          </a:bodyPr>
          <a:lstStyle/>
          <a:p>
            <a:pPr marL="0" indent="0" algn="just">
              <a:buNone/>
            </a:pPr>
            <a:r>
              <a:rPr lang="en-US" dirty="0" smtClean="0"/>
              <a:t>An </a:t>
            </a:r>
            <a:r>
              <a:rPr lang="en-US" dirty="0"/>
              <a:t>infringement of the competition rules committed by a subsidiary may be imputed to the parent company in particular where, although it has a separate legal personality, that subsidiary does not autonomously determine its conduct on the market but essentially applies the instructions given to it by the parent company, having regard in particular to the economic, </a:t>
            </a:r>
            <a:r>
              <a:rPr lang="en-US" dirty="0" err="1"/>
              <a:t>organisational</a:t>
            </a:r>
            <a:r>
              <a:rPr lang="en-US" dirty="0"/>
              <a:t> and legal links which unite those two legal entities (judgment of 10 April 2014 in Joined Cases C-247/11 P and C-253/11 P </a:t>
            </a:r>
            <a:r>
              <a:rPr lang="en-US" dirty="0" err="1"/>
              <a:t>Areva</a:t>
            </a:r>
            <a:r>
              <a:rPr lang="en-US" dirty="0"/>
              <a:t> and Others v Commission, EU:C:2014:257, paragraph 30</a:t>
            </a:r>
            <a:r>
              <a:rPr lang="en-US" dirty="0" smtClean="0"/>
              <a:t>).</a:t>
            </a:r>
          </a:p>
          <a:p>
            <a:pPr marL="0" indent="0" algn="just">
              <a:buNone/>
            </a:pPr>
            <a:endParaRPr lang="en-US" dirty="0" smtClean="0"/>
          </a:p>
          <a:p>
            <a:pPr marL="0" indent="0" algn="just">
              <a:buNone/>
            </a:pPr>
            <a:r>
              <a:rPr lang="en-US" dirty="0" smtClean="0"/>
              <a:t>In </a:t>
            </a:r>
            <a:r>
              <a:rPr lang="en-US" dirty="0"/>
              <a:t>such a situation, since the parent company and its subsidiary form part of the same economic unit and thus form a single undertaking within the meaning of Article 101 TFEU, the Commission may address a decision imposing fines on the parent company without it being necessary to establish the latter's personal involvement in the infringement (judgment of 10 April 2014 in </a:t>
            </a:r>
            <a:r>
              <a:rPr lang="en-US" dirty="0" err="1"/>
              <a:t>Areva</a:t>
            </a:r>
            <a:r>
              <a:rPr lang="en-US" dirty="0"/>
              <a:t> and Others v Commission, C-247/11 P and C-253/11 P, EU:C:2014:257, paragraph 31).In the particular case where a parent company holds 100% of the capital of its subsidiary which has committed an infringement of the Union's competition rules, the Court stated that, first, that parent company could exercise decisive influence over that subsidiary's conduct and, second, there was a rebuttable presumption that that parent company did in fact exercise such influence (judgment of 10 April 2014 in </a:t>
            </a:r>
            <a:r>
              <a:rPr lang="en-US" dirty="0" err="1"/>
              <a:t>Areva</a:t>
            </a:r>
            <a:r>
              <a:rPr lang="en-US" dirty="0"/>
              <a:t> and Others v Commission, C-247/11 P and C-253/11 P, EU:C:2014:257, paragraph 32</a:t>
            </a:r>
            <a:r>
              <a:rPr lang="en-US" dirty="0" smtClean="0"/>
              <a:t>).</a:t>
            </a:r>
            <a:endParaRPr lang="fr-FR" dirty="0"/>
          </a:p>
        </p:txBody>
      </p:sp>
    </p:spTree>
    <p:extLst>
      <p:ext uri="{BB962C8B-B14F-4D97-AF65-F5344CB8AC3E}">
        <p14:creationId xmlns:p14="http://schemas.microsoft.com/office/powerpoint/2010/main" val="330641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6ACC48-46D1-4F84-9D07-49942BE5B53D}"/>
              </a:ext>
            </a:extLst>
          </p:cNvPr>
          <p:cNvSpPr>
            <a:spLocks noGrp="1"/>
          </p:cNvSpPr>
          <p:nvPr>
            <p:ph type="title"/>
          </p:nvPr>
        </p:nvSpPr>
        <p:spPr/>
        <p:txBody>
          <a:bodyPr>
            <a:normAutofit/>
          </a:bodyPr>
          <a:lstStyle/>
          <a:p>
            <a:r>
              <a:rPr lang="fr-FR" sz="2400" i="1" dirty="0"/>
              <a:t>Interpretation of </a:t>
            </a:r>
            <a:r>
              <a:rPr lang="fr-FR" sz="2400" i="1" dirty="0" err="1"/>
              <a:t>undertaking</a:t>
            </a:r>
            <a:r>
              <a:rPr lang="fr-FR" sz="2400" i="1" dirty="0"/>
              <a:t> </a:t>
            </a:r>
            <a:r>
              <a:rPr lang="fr-FR" sz="2400" i="1" dirty="0" smtClean="0"/>
              <a:t>: holding and subsidies </a:t>
            </a:r>
            <a:endParaRPr lang="fr-FR" sz="2400" i="1" dirty="0"/>
          </a:p>
        </p:txBody>
      </p:sp>
      <p:sp>
        <p:nvSpPr>
          <p:cNvPr id="3" name="Espace réservé du contenu 2">
            <a:extLst>
              <a:ext uri="{FF2B5EF4-FFF2-40B4-BE49-F238E27FC236}">
                <a16:creationId xmlns:a16="http://schemas.microsoft.com/office/drawing/2014/main" id="{7B76733B-44DE-4CA9-8D15-048261D71EC0}"/>
              </a:ext>
            </a:extLst>
          </p:cNvPr>
          <p:cNvSpPr>
            <a:spLocks noGrp="1"/>
          </p:cNvSpPr>
          <p:nvPr>
            <p:ph idx="1"/>
          </p:nvPr>
        </p:nvSpPr>
        <p:spPr>
          <a:xfrm>
            <a:off x="838200" y="1535837"/>
            <a:ext cx="10515600" cy="4641126"/>
          </a:xfrm>
        </p:spPr>
        <p:txBody>
          <a:bodyPr>
            <a:normAutofit/>
          </a:bodyPr>
          <a:lstStyle/>
          <a:p>
            <a:pPr marL="0" indent="0">
              <a:buNone/>
            </a:pPr>
            <a:r>
              <a:rPr lang="en-US" dirty="0" smtClean="0">
                <a:sym typeface="Wingdings" panose="05000000000000000000" pitchFamily="2" charset="2"/>
              </a:rPr>
              <a:t> </a:t>
            </a:r>
            <a:r>
              <a:rPr lang="en-US" dirty="0" smtClean="0"/>
              <a:t>In </a:t>
            </a:r>
            <a:r>
              <a:rPr lang="en-US" dirty="0"/>
              <a:t>those circumstances, it is sufficient for the Commission to prove that the entire capital of a subsidiary is held by its parent company for it to be presumed that the parent company actually exercises decisive influence over that subsidiary's commercial policy. The Commission will then be in a position to consider the parent company jointly and severally liable for payment of the fine imposed on its subsidiary, unless that parent company, which has the burden of rebutting that presumption, adduces sufficient evidence to show that its subsidiary behaves autonomously on the market (judgment of 10 April 2014 in Joined Cases C-247/11 P and C-253/11 P </a:t>
            </a:r>
            <a:r>
              <a:rPr lang="en-US" dirty="0" err="1"/>
              <a:t>Areva</a:t>
            </a:r>
            <a:r>
              <a:rPr lang="en-US" dirty="0"/>
              <a:t> and Others v Commission, EU:C:2014:257, paragraph 33).</a:t>
            </a:r>
            <a:endParaRPr lang="fr-FR" dirty="0"/>
          </a:p>
        </p:txBody>
      </p:sp>
    </p:spTree>
    <p:extLst>
      <p:ext uri="{BB962C8B-B14F-4D97-AF65-F5344CB8AC3E}">
        <p14:creationId xmlns:p14="http://schemas.microsoft.com/office/powerpoint/2010/main" val="3549871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500" b="1" dirty="0" smtClean="0"/>
              <a:t>3 – Geographical scope </a:t>
            </a:r>
            <a:br>
              <a:rPr lang="en-US" sz="2500" b="1" dirty="0" smtClean="0"/>
            </a:br>
            <a:r>
              <a:rPr lang="en-US" sz="3000" b="1" dirty="0" smtClean="0"/>
              <a:t>Criteria for </a:t>
            </a:r>
            <a:r>
              <a:rPr lang="en-US" sz="3000" b="1" dirty="0"/>
              <a:t>applying EU competition rules: anti competitive effect </a:t>
            </a:r>
            <a:endParaRPr lang="fr-FR" sz="3000" b="1" dirty="0"/>
          </a:p>
        </p:txBody>
      </p:sp>
      <p:sp>
        <p:nvSpPr>
          <p:cNvPr id="3" name="Espace réservé du contenu 2"/>
          <p:cNvSpPr>
            <a:spLocks noGrp="1"/>
          </p:cNvSpPr>
          <p:nvPr>
            <p:ph idx="1"/>
          </p:nvPr>
        </p:nvSpPr>
        <p:spPr/>
        <p:txBody>
          <a:bodyPr>
            <a:normAutofit/>
          </a:bodyPr>
          <a:lstStyle/>
          <a:p>
            <a:pPr algn="just"/>
            <a:r>
              <a:rPr lang="en-US" sz="2200" dirty="0"/>
              <a:t>The concept of "effect on trade" is the ground of jurisdiction which determines whether the EU competition rules apply. It is particularly important in the new system for applying the rules, which obliges national courts and competition authorities to apply the EU competition rules to all agreements and practices capable of affecting trade between EU countries</a:t>
            </a:r>
          </a:p>
          <a:p>
            <a:pPr marL="0" indent="0" algn="just">
              <a:buNone/>
            </a:pPr>
            <a:endParaRPr lang="en-US" sz="2200" dirty="0"/>
          </a:p>
          <a:p>
            <a:pPr algn="just"/>
            <a:r>
              <a:rPr lang="en-US" sz="2200" dirty="0"/>
              <a:t>The effect on trade criterion confines the scope of application of Articles 101 and 102 TFEU to agreements and practices that are capable of having a minimum level of cross-border effects within the EU</a:t>
            </a:r>
          </a:p>
          <a:p>
            <a:pPr marL="0" indent="0" algn="just">
              <a:buNone/>
            </a:pPr>
            <a:endParaRPr lang="fr-FR" sz="2200" dirty="0"/>
          </a:p>
        </p:txBody>
      </p:sp>
    </p:spTree>
    <p:extLst>
      <p:ext uri="{BB962C8B-B14F-4D97-AF65-F5344CB8AC3E}">
        <p14:creationId xmlns:p14="http://schemas.microsoft.com/office/powerpoint/2010/main" val="2922232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Criteria (II) for applying EU competition rules: anti competitive effect </a:t>
            </a:r>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en-US" b="1" dirty="0"/>
              <a:t>Commission notice, Guidelines on the effect on trade concept in art. 101 and 102 TFEU, 27.4.2004</a:t>
            </a:r>
          </a:p>
          <a:p>
            <a:pPr algn="just"/>
            <a:r>
              <a:rPr lang="en-US" dirty="0"/>
              <a:t>In the case of Article 101 TFEU, </a:t>
            </a:r>
            <a:r>
              <a:rPr lang="en-US" b="1" dirty="0"/>
              <a:t>it is the agreement that must be capable of affecting trade between EU countries</a:t>
            </a:r>
            <a:r>
              <a:rPr lang="en-US" dirty="0"/>
              <a:t>. If the agreement as a whole is capable of affecting trade between EU countries, there is EU law jurisdiction in respect of the entire agreement, including any parts of the agreement that individually do not affect trade between EU countries</a:t>
            </a:r>
          </a:p>
          <a:p>
            <a:r>
              <a:rPr lang="en-US" b="1" dirty="0"/>
              <a:t>In the case of Article 102 TFEU</a:t>
            </a:r>
            <a:r>
              <a:rPr lang="en-US" dirty="0"/>
              <a:t>, it is the abuse that must affect trade between EU countries. This does not imply, however, that each element of the </a:t>
            </a:r>
            <a:r>
              <a:rPr lang="en-US" dirty="0" err="1"/>
              <a:t>behaviour</a:t>
            </a:r>
            <a:r>
              <a:rPr lang="en-US" dirty="0"/>
              <a:t> must be assessed in isolation. Conduct that forms part of an overall strategy pursued by the dominant undertaking must be assessed in terms of its overall impact</a:t>
            </a:r>
            <a:endParaRPr lang="fr-FR" dirty="0"/>
          </a:p>
        </p:txBody>
      </p:sp>
    </p:spTree>
    <p:extLst>
      <p:ext uri="{BB962C8B-B14F-4D97-AF65-F5344CB8AC3E}">
        <p14:creationId xmlns:p14="http://schemas.microsoft.com/office/powerpoint/2010/main" val="3417607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1024404"/>
          </a:xfrm>
        </p:spPr>
        <p:txBody>
          <a:bodyPr>
            <a:normAutofit/>
          </a:bodyPr>
          <a:lstStyle/>
          <a:p>
            <a:pPr algn="ctr"/>
            <a:r>
              <a:rPr lang="fr-FR" sz="2800" dirty="0" smtClean="0">
                <a:solidFill>
                  <a:srgbClr val="FF0000"/>
                </a:solidFill>
              </a:rPr>
              <a:t>I.B </a:t>
            </a:r>
            <a:r>
              <a:rPr lang="fr-FR" sz="2800" dirty="0">
                <a:solidFill>
                  <a:srgbClr val="FF0000"/>
                </a:solidFill>
              </a:rPr>
              <a:t>– </a:t>
            </a:r>
            <a:r>
              <a:rPr lang="fr-FR" sz="2800" b="1" i="1" dirty="0" smtClean="0">
                <a:solidFill>
                  <a:srgbClr val="FF0000"/>
                </a:solidFill>
              </a:rPr>
              <a:t>Abuse of dominant position </a:t>
            </a:r>
            <a:endParaRPr lang="fr-FR" sz="2800" b="1" i="1" dirty="0">
              <a:solidFill>
                <a:srgbClr val="FF0000"/>
              </a:solidFill>
            </a:endParaRPr>
          </a:p>
        </p:txBody>
      </p:sp>
      <p:sp>
        <p:nvSpPr>
          <p:cNvPr id="3" name="Espace réservé du contenu 2"/>
          <p:cNvSpPr>
            <a:spLocks noGrp="1"/>
          </p:cNvSpPr>
          <p:nvPr>
            <p:ph idx="1"/>
          </p:nvPr>
        </p:nvSpPr>
        <p:spPr>
          <a:xfrm>
            <a:off x="838200" y="1389530"/>
            <a:ext cx="10515600" cy="4787433"/>
          </a:xfrm>
        </p:spPr>
        <p:txBody>
          <a:bodyPr>
            <a:normAutofit/>
          </a:bodyPr>
          <a:lstStyle/>
          <a:p>
            <a:pPr algn="just">
              <a:buFontTx/>
              <a:buChar char="-"/>
            </a:pPr>
            <a:r>
              <a:rPr lang="en-US" sz="2200" dirty="0"/>
              <a:t>The concept </a:t>
            </a:r>
            <a:r>
              <a:rPr lang="en-US" sz="2200" b="1" dirty="0"/>
              <a:t>of relevant market </a:t>
            </a:r>
            <a:r>
              <a:rPr lang="en-US" sz="2200" dirty="0"/>
              <a:t>implies </a:t>
            </a:r>
            <a:r>
              <a:rPr lang="en-US" sz="2200" b="1" dirty="0"/>
              <a:t>that effective competition can exist between the products that are part of it</a:t>
            </a:r>
            <a:r>
              <a:rPr lang="en-US" sz="2200" dirty="0"/>
              <a:t> and this presupposes a sufficient degree of interchangeability in terms of use for all the products included in same market. A product market "comprises all those products and/or services which are regarded as interchangeable or substitutable by the consumer, by reason of the products' characteristics, their prices and their intended use". The degree of interchangeability and substitutability is assessed according to the characteristics of the products concerned (performance, price...) as perceived by users. (</a:t>
            </a:r>
            <a:r>
              <a:rPr lang="en-US" sz="2200" b="1" dirty="0"/>
              <a:t>Case banana Chiquita, 1978</a:t>
            </a:r>
            <a:r>
              <a:rPr lang="en-US" sz="2200" dirty="0"/>
              <a:t>)</a:t>
            </a:r>
          </a:p>
          <a:p>
            <a:pPr algn="just">
              <a:buFontTx/>
              <a:buChar char="-"/>
            </a:pPr>
            <a:r>
              <a:rPr lang="en-US" sz="2200" b="1" i="1" dirty="0"/>
              <a:t>Domination</a:t>
            </a:r>
            <a:r>
              <a:rPr lang="en-US" sz="2200" dirty="0"/>
              <a:t>. Although the Court of Justice considers that the position held by an undertaking on the market only constitutes, in theory, a "factor" of the dominant position, it judges that "</a:t>
            </a:r>
            <a:r>
              <a:rPr lang="en-US" sz="2200" b="1" i="1" dirty="0"/>
              <a:t>among these factors a highly important one is the existence of very large market shares</a:t>
            </a:r>
            <a:r>
              <a:rPr lang="en-US" sz="2200" dirty="0"/>
              <a:t>" (Case 85/76, Hoffmann-La Roche). Once the market share of an undertaking reaches a certain level, it can suffice as an indicator of a dominant position. By contrast, possession of a limited market share is interpreted as meaning that there is no dominant position.</a:t>
            </a:r>
          </a:p>
          <a:p>
            <a:pPr marL="0" indent="0" algn="just">
              <a:buNone/>
            </a:pPr>
            <a:endParaRPr lang="en-US" sz="2200" dirty="0"/>
          </a:p>
          <a:p>
            <a:pPr marL="0" indent="0" algn="just">
              <a:buNone/>
            </a:pPr>
            <a:endParaRPr lang="fr-FR" sz="2200" dirty="0"/>
          </a:p>
        </p:txBody>
      </p:sp>
    </p:spTree>
    <p:extLst>
      <p:ext uri="{BB962C8B-B14F-4D97-AF65-F5344CB8AC3E}">
        <p14:creationId xmlns:p14="http://schemas.microsoft.com/office/powerpoint/2010/main" val="2908575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154828"/>
          </a:xfrm>
        </p:spPr>
        <p:txBody>
          <a:bodyPr>
            <a:normAutofit fontScale="90000"/>
          </a:bodyPr>
          <a:lstStyle/>
          <a:p>
            <a:endParaRPr lang="fr-FR" dirty="0"/>
          </a:p>
        </p:txBody>
      </p:sp>
      <p:sp>
        <p:nvSpPr>
          <p:cNvPr id="3" name="Espace réservé du contenu 2"/>
          <p:cNvSpPr>
            <a:spLocks noGrp="1"/>
          </p:cNvSpPr>
          <p:nvPr>
            <p:ph idx="1"/>
          </p:nvPr>
        </p:nvSpPr>
        <p:spPr>
          <a:xfrm>
            <a:off x="838200" y="1084729"/>
            <a:ext cx="10515600" cy="5092234"/>
          </a:xfrm>
        </p:spPr>
        <p:txBody>
          <a:bodyPr>
            <a:normAutofit fontScale="77500" lnSpcReduction="20000"/>
          </a:bodyPr>
          <a:lstStyle/>
          <a:p>
            <a:pPr marL="0" indent="0">
              <a:buNone/>
            </a:pPr>
            <a:r>
              <a:rPr lang="fr-FR" b="1" dirty="0" err="1"/>
              <a:t>Easy</a:t>
            </a:r>
            <a:r>
              <a:rPr lang="fr-FR" b="1" dirty="0"/>
              <a:t> jet, </a:t>
            </a:r>
            <a:r>
              <a:rPr lang="fr-FR" b="1" dirty="0" smtClean="0"/>
              <a:t>2015 pt</a:t>
            </a:r>
            <a:r>
              <a:rPr lang="fr-FR" b="1" dirty="0"/>
              <a:t>. 54: </a:t>
            </a:r>
            <a:r>
              <a:rPr lang="en-US" b="1" dirty="0"/>
              <a:t>54      </a:t>
            </a:r>
          </a:p>
          <a:p>
            <a:pPr marL="0" indent="0">
              <a:buNone/>
            </a:pPr>
            <a:r>
              <a:rPr lang="en-US" b="1" dirty="0"/>
              <a:t>It is true that, according to the case-law, the determination of the relevant market is of critical importance for the purpose of establishing whether a company is in a dominant position, since the possibilities of competition can be judged only in relation to the characteristics of the goods or services in question, as a result of which characteristics those goods or </a:t>
            </a:r>
            <a:r>
              <a:rPr lang="en-US" dirty="0"/>
              <a:t>services are particularly suitable for satisfying constant needs and are only to a limited extent interchangeable with other products or services (judgments of 21 February 1973 in </a:t>
            </a:r>
            <a:r>
              <a:rPr lang="en-US" dirty="0" err="1"/>
              <a:t>Europemballage</a:t>
            </a:r>
            <a:r>
              <a:rPr lang="en-US" dirty="0"/>
              <a:t> and Continental Can v Commission, 6/72, ECR, EU:C:1973:22, paragraph 32, and of 30 January 2007 in France </a:t>
            </a:r>
            <a:r>
              <a:rPr lang="en-US" dirty="0" err="1"/>
              <a:t>Télécom</a:t>
            </a:r>
            <a:r>
              <a:rPr lang="en-US" dirty="0"/>
              <a:t> v Commission, T 340/03, ECR, EU:T:2007:22, paragraph 78). </a:t>
            </a:r>
          </a:p>
          <a:p>
            <a:pPr marL="0" indent="0">
              <a:buNone/>
            </a:pPr>
            <a:r>
              <a:rPr lang="en-US" dirty="0"/>
              <a:t>Furthermore, according to </a:t>
            </a:r>
            <a:r>
              <a:rPr lang="en-US" b="1" dirty="0"/>
              <a:t>settled case-law, a dominant position is demonstrated by the fact that the undertaking concerned is in a position of economic strength which enables it to prevent effective competition being maintained on the relevant market by giving it the power to behave to an appreciable extent independently of its competitors, its customers and, ultimately, consumers (judgments of 14 </a:t>
            </a:r>
            <a:r>
              <a:rPr lang="en-US" dirty="0"/>
              <a:t>February 1978 in United Brands and United Brands </a:t>
            </a:r>
            <a:r>
              <a:rPr lang="en-US" dirty="0" err="1"/>
              <a:t>Continentaal</a:t>
            </a:r>
            <a:r>
              <a:rPr lang="en-US" dirty="0"/>
              <a:t> v Commission, 27/76, ECR, EU:C:1978:22, paragraph 65; of 13 February 1979 in Hoffmann-La Roche v Commission, 85/76, ECR, EU:C:1979:36, paragraph 38; and in France </a:t>
            </a:r>
            <a:r>
              <a:rPr lang="en-US" dirty="0" err="1"/>
              <a:t>Télécom</a:t>
            </a:r>
            <a:r>
              <a:rPr lang="en-US" dirty="0"/>
              <a:t> v Commission, EU:T:2007:22, paragraph 99).</a:t>
            </a:r>
            <a:endParaRPr lang="fr-FR" dirty="0"/>
          </a:p>
        </p:txBody>
      </p:sp>
    </p:spTree>
    <p:extLst>
      <p:ext uri="{BB962C8B-B14F-4D97-AF65-F5344CB8AC3E}">
        <p14:creationId xmlns:p14="http://schemas.microsoft.com/office/powerpoint/2010/main" val="3307521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154828"/>
          </a:xfrm>
        </p:spPr>
        <p:txBody>
          <a:bodyPr>
            <a:normAutofit fontScale="90000"/>
          </a:bodyPr>
          <a:lstStyle/>
          <a:p>
            <a:endParaRPr lang="fr-FR" dirty="0"/>
          </a:p>
        </p:txBody>
      </p:sp>
      <p:sp>
        <p:nvSpPr>
          <p:cNvPr id="3" name="Espace réservé du contenu 2"/>
          <p:cNvSpPr>
            <a:spLocks noGrp="1"/>
          </p:cNvSpPr>
          <p:nvPr>
            <p:ph idx="1"/>
          </p:nvPr>
        </p:nvSpPr>
        <p:spPr>
          <a:xfrm>
            <a:off x="838200" y="1084729"/>
            <a:ext cx="10515600" cy="5092234"/>
          </a:xfrm>
        </p:spPr>
        <p:txBody>
          <a:bodyPr>
            <a:normAutofit fontScale="70000" lnSpcReduction="20000"/>
          </a:bodyPr>
          <a:lstStyle/>
          <a:p>
            <a:pPr marL="0" indent="0">
              <a:buNone/>
            </a:pPr>
            <a:r>
              <a:rPr lang="en-US" b="1" dirty="0" smtClean="0"/>
              <a:t>Deutsch </a:t>
            </a:r>
            <a:r>
              <a:rPr lang="en-US" b="1" dirty="0" err="1" smtClean="0"/>
              <a:t>Bahn</a:t>
            </a:r>
            <a:r>
              <a:rPr lang="en-US" b="1" dirty="0"/>
              <a:t> </a:t>
            </a:r>
            <a:r>
              <a:rPr lang="en-US" b="1" dirty="0" smtClean="0"/>
              <a:t>Station, 27 October 2022</a:t>
            </a:r>
          </a:p>
          <a:p>
            <a:r>
              <a:rPr lang="en-US" dirty="0"/>
              <a:t>Article 102 TFEU produces direct effects in relations between individuals and creates rights for the persons concerned, which the national courts must safeguard (see, to that effect, judgments of 30 January 1974, </a:t>
            </a:r>
            <a:r>
              <a:rPr lang="en-US" i="1" dirty="0"/>
              <a:t>BRT and </a:t>
            </a:r>
            <a:r>
              <a:rPr lang="en-US" i="1" dirty="0" err="1"/>
              <a:t>Société</a:t>
            </a:r>
            <a:r>
              <a:rPr lang="en-US" i="1" dirty="0"/>
              <a:t> </a:t>
            </a:r>
            <a:r>
              <a:rPr lang="en-US" i="1" dirty="0" err="1"/>
              <a:t>belge</a:t>
            </a:r>
            <a:r>
              <a:rPr lang="en-US" i="1" dirty="0"/>
              <a:t> des auteurs, </a:t>
            </a:r>
            <a:r>
              <a:rPr lang="en-US" i="1" dirty="0" err="1"/>
              <a:t>compositeurs</a:t>
            </a:r>
            <a:r>
              <a:rPr lang="en-US" i="1" dirty="0"/>
              <a:t> et </a:t>
            </a:r>
            <a:r>
              <a:rPr lang="en-US" i="1" dirty="0" err="1"/>
              <a:t>éditeurs</a:t>
            </a:r>
            <a:r>
              <a:rPr lang="en-US" dirty="0"/>
              <a:t>, 127/73, EU:C:1974:6, paragraph 16, and of 28 March 2019, </a:t>
            </a:r>
            <a:r>
              <a:rPr lang="en-US" i="1" dirty="0" err="1"/>
              <a:t>Cogeco</a:t>
            </a:r>
            <a:r>
              <a:rPr lang="en-US" i="1" dirty="0"/>
              <a:t> Communications</a:t>
            </a:r>
            <a:r>
              <a:rPr lang="en-US" dirty="0"/>
              <a:t>, C‑637/17, EU:C:2019:263, paragraph 38).</a:t>
            </a:r>
            <a:endParaRPr lang="fr-FR" dirty="0"/>
          </a:p>
          <a:p>
            <a:r>
              <a:rPr lang="en-US" dirty="0"/>
              <a:t>47      The full effectiveness of Article 102 TFEU and, in particular, the practical effect of the prohibition laid down in that article would be put at risk if it were not open to any individual to claim damages for loss caused to him or her by abusive conduct of a dominant undertaking liable to restrict or distort competition (judgment of 28 March 2019, </a:t>
            </a:r>
            <a:r>
              <a:rPr lang="en-US" i="1" dirty="0" err="1"/>
              <a:t>Cogeco</a:t>
            </a:r>
            <a:r>
              <a:rPr lang="en-US" i="1" dirty="0"/>
              <a:t> Communications</a:t>
            </a:r>
            <a:r>
              <a:rPr lang="en-US" dirty="0"/>
              <a:t>, C‑637/17, EU:C:2019:263, paragraph 39 and the case-law cited).</a:t>
            </a:r>
            <a:endParaRPr lang="fr-FR" dirty="0"/>
          </a:p>
          <a:p>
            <a:r>
              <a:rPr lang="en-US" dirty="0"/>
              <a:t>48      It follows that any person can claim compensation for the harm suffered where there is a causal relationship between that harm and an abuse of a dominant position prohibited by Article 102 TFEU (judgment of 28 March 2019, </a:t>
            </a:r>
            <a:r>
              <a:rPr lang="en-US" i="1" dirty="0" err="1"/>
              <a:t>Cogeco</a:t>
            </a:r>
            <a:r>
              <a:rPr lang="en-US" i="1" dirty="0"/>
              <a:t> Communications</a:t>
            </a:r>
            <a:r>
              <a:rPr lang="en-US" dirty="0"/>
              <a:t>, C‑637/17, EU:C:2019:263, paragraph 40 and the case-law cited).</a:t>
            </a:r>
            <a:endParaRPr lang="fr-FR" dirty="0"/>
          </a:p>
          <a:p>
            <a:r>
              <a:rPr lang="en-US" dirty="0"/>
              <a:t>49      The right of any individual to claim compensation for such a loss actually strengthens the working of the European Union competition rules and discourages abuses of a dominant position which are liable to restrict or distort competition, thereby making a significant contribution to the maintenance of effective competition in the European Union (judgment of 28 March 2019, </a:t>
            </a:r>
            <a:r>
              <a:rPr lang="en-US" i="1" dirty="0" err="1"/>
              <a:t>Cogeco</a:t>
            </a:r>
            <a:r>
              <a:rPr lang="en-US" i="1" dirty="0"/>
              <a:t> Communications</a:t>
            </a:r>
            <a:r>
              <a:rPr lang="en-US" dirty="0"/>
              <a:t>, C‑637/17, EU:C:2019:263, paragraph 41 and the case-law cited).</a:t>
            </a:r>
            <a:endParaRPr lang="fr-FR" dirty="0"/>
          </a:p>
          <a:p>
            <a:pPr marL="0" indent="0">
              <a:buNone/>
            </a:pPr>
            <a:endParaRPr lang="en-US" b="1" dirty="0" smtClean="0"/>
          </a:p>
        </p:txBody>
      </p:sp>
    </p:spTree>
    <p:extLst>
      <p:ext uri="{BB962C8B-B14F-4D97-AF65-F5344CB8AC3E}">
        <p14:creationId xmlns:p14="http://schemas.microsoft.com/office/powerpoint/2010/main" val="2978805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dirty="0"/>
              <a:t>II.B – Type of abuse</a:t>
            </a:r>
          </a:p>
        </p:txBody>
      </p:sp>
      <p:sp>
        <p:nvSpPr>
          <p:cNvPr id="3" name="Espace réservé du contenu 2"/>
          <p:cNvSpPr>
            <a:spLocks noGrp="1"/>
          </p:cNvSpPr>
          <p:nvPr>
            <p:ph idx="1"/>
          </p:nvPr>
        </p:nvSpPr>
        <p:spPr>
          <a:xfrm>
            <a:off x="838200" y="1506071"/>
            <a:ext cx="10515600" cy="4670892"/>
          </a:xfrm>
        </p:spPr>
        <p:txBody>
          <a:bodyPr>
            <a:normAutofit fontScale="85000" lnSpcReduction="20000"/>
          </a:bodyPr>
          <a:lstStyle/>
          <a:p>
            <a:pPr marL="0" indent="0">
              <a:buNone/>
            </a:pPr>
            <a:r>
              <a:rPr lang="en-US" dirty="0"/>
              <a:t>Practices coming under the heading of Article 102 TFEU include:</a:t>
            </a:r>
          </a:p>
          <a:p>
            <a:pPr marL="0" indent="0" algn="just">
              <a:buNone/>
            </a:pPr>
            <a:r>
              <a:rPr lang="en-US" dirty="0"/>
              <a:t>- </a:t>
            </a:r>
            <a:r>
              <a:rPr lang="en-US" b="1" i="1" dirty="0"/>
              <a:t>Charging abusive prices</a:t>
            </a:r>
            <a:r>
              <a:rPr lang="en-US" dirty="0"/>
              <a:t>: strategies of excessively high or excessively low prices; offers causing margin squeeze (for example where the difference between the retail prices charged by an undertaking in a dominant position and the wholesale prices it charges its competitors for comparable services is negative, or insufficient to cover the product-specific costs of the dominant operator providing its own retail services on the downstream market: Case T-271/03, Deutsche Telekom</a:t>
            </a:r>
          </a:p>
          <a:p>
            <a:pPr marL="0" indent="0" algn="just">
              <a:buNone/>
            </a:pPr>
            <a:r>
              <a:rPr lang="en-US" dirty="0"/>
              <a:t>- </a:t>
            </a:r>
            <a:r>
              <a:rPr lang="en-US" b="1" i="1" dirty="0"/>
              <a:t>Rebates or benefits </a:t>
            </a:r>
            <a:r>
              <a:rPr lang="en-US" dirty="0"/>
              <a:t>causing exclusion: tied discounts, fidelity or market share rebates, "top-slice" rebates, turnover, target or border rebates, financial or commercial advantages such as rewards or priority deliveries.</a:t>
            </a:r>
          </a:p>
          <a:p>
            <a:pPr marL="0" indent="0" algn="just">
              <a:buNone/>
            </a:pPr>
            <a:r>
              <a:rPr lang="en-US" dirty="0"/>
              <a:t>- </a:t>
            </a:r>
            <a:r>
              <a:rPr lang="en-US" b="1" i="1" dirty="0"/>
              <a:t>Refusal to sell or to provide a service or refusal to provide an "essential facility", </a:t>
            </a:r>
            <a:r>
              <a:rPr lang="en-US" dirty="0"/>
              <a:t>i.e. without access to which competitors cannot provide services to their customers (facilities are regarded as essential when they are not interchangeable and, by reason of their special characteristics, there are no viable alternatives available to potential competitors of the undertaking holding them, which are thereby excluded from the market</a:t>
            </a:r>
            <a:endParaRPr lang="fr-FR" dirty="0"/>
          </a:p>
        </p:txBody>
      </p:sp>
    </p:spTree>
    <p:extLst>
      <p:ext uri="{BB962C8B-B14F-4D97-AF65-F5344CB8AC3E}">
        <p14:creationId xmlns:p14="http://schemas.microsoft.com/office/powerpoint/2010/main" val="12351268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b="1" dirty="0">
                <a:solidFill>
                  <a:srgbClr val="FF0000"/>
                </a:solidFill>
              </a:rPr>
              <a:t>II) Network industries and public </a:t>
            </a:r>
            <a:r>
              <a:rPr lang="fr-FR" sz="2800" b="1" dirty="0" err="1">
                <a:solidFill>
                  <a:srgbClr val="FF0000"/>
                </a:solidFill>
              </a:rPr>
              <a:t>procurement</a:t>
            </a:r>
            <a:r>
              <a:rPr lang="fr-FR" sz="2800" b="1" dirty="0">
                <a:solidFill>
                  <a:srgbClr val="FF0000"/>
                </a:solidFill>
              </a:rPr>
              <a:t> </a:t>
            </a:r>
          </a:p>
        </p:txBody>
      </p:sp>
      <p:sp>
        <p:nvSpPr>
          <p:cNvPr id="3" name="Espace réservé du contenu 2"/>
          <p:cNvSpPr>
            <a:spLocks noGrp="1"/>
          </p:cNvSpPr>
          <p:nvPr>
            <p:ph idx="1"/>
          </p:nvPr>
        </p:nvSpPr>
        <p:spPr>
          <a:xfrm>
            <a:off x="838200" y="1425388"/>
            <a:ext cx="10515600" cy="4930588"/>
          </a:xfrm>
        </p:spPr>
        <p:txBody>
          <a:bodyPr>
            <a:normAutofit/>
          </a:bodyPr>
          <a:lstStyle/>
          <a:p>
            <a:pPr algn="just">
              <a:buFontTx/>
              <a:buChar char="-"/>
            </a:pPr>
            <a:r>
              <a:rPr lang="en-US" sz="2000" b="1" dirty="0"/>
              <a:t>Member States are free to decide to organize the provision of services either as services of general economic interest or as non-economic services of general interest</a:t>
            </a:r>
            <a:r>
              <a:rPr lang="en-US" sz="2000" dirty="0"/>
              <a:t>. </a:t>
            </a:r>
          </a:p>
          <a:p>
            <a:pPr algn="just">
              <a:buFontTx/>
              <a:buChar char="-"/>
            </a:pPr>
            <a:r>
              <a:rPr lang="en-US" sz="2000" b="1" dirty="0"/>
              <a:t>A lot activities supported by networks goes under the scope of public procurement regulation </a:t>
            </a:r>
          </a:p>
          <a:p>
            <a:pPr marL="0" indent="0" algn="just">
              <a:buNone/>
            </a:pPr>
            <a:r>
              <a:rPr lang="en-US" sz="2000" dirty="0">
                <a:sym typeface="Wingdings" panose="05000000000000000000" pitchFamily="2" charset="2"/>
              </a:rPr>
              <a:t> </a:t>
            </a:r>
            <a:r>
              <a:rPr lang="en-US" sz="2000" b="1" dirty="0">
                <a:sym typeface="Wingdings" panose="05000000000000000000" pitchFamily="2" charset="2"/>
              </a:rPr>
              <a:t>Specific regulation with directives of 2014</a:t>
            </a:r>
            <a:endParaRPr lang="fr-FR" sz="2000" b="1" dirty="0"/>
          </a:p>
          <a:p>
            <a:pPr marL="0" indent="0" algn="just">
              <a:buNone/>
            </a:pPr>
            <a:r>
              <a:rPr lang="en-US" sz="2000" dirty="0"/>
              <a:t>In the last years, public procurement has become a subject of major interest with the negotiation and the endorsement, in February 2014, of a new EU legal package, which encompasses two directives on public procurement (directive 2014/24 on classic procurement procedures and directive 2014/25 on utilities) and, for the first time, a specific directive on the award of public concessions (directive 2014/23).</a:t>
            </a:r>
          </a:p>
          <a:p>
            <a:pPr marL="0" indent="0" algn="just">
              <a:buNone/>
            </a:pPr>
            <a:r>
              <a:rPr lang="en-US" sz="2000" dirty="0">
                <a:sym typeface="Wingdings" panose="05000000000000000000" pitchFamily="2" charset="2"/>
              </a:rPr>
              <a:t> </a:t>
            </a:r>
            <a:r>
              <a:rPr lang="en-US" sz="2000" b="1" dirty="0">
                <a:sym typeface="Wingdings" panose="05000000000000000000" pitchFamily="2" charset="2"/>
              </a:rPr>
              <a:t>Requirements of the core principles of public procurement</a:t>
            </a:r>
            <a:endParaRPr lang="en-US" sz="2000" b="1" dirty="0"/>
          </a:p>
          <a:p>
            <a:pPr marL="0" indent="0" algn="just">
              <a:buNone/>
            </a:pPr>
            <a:r>
              <a:rPr lang="en-US" sz="2000" dirty="0"/>
              <a:t>If MS or local authorities decide to provide services in the framework of an economic interest (i.e. when services are linked to an economic activities in the meaning of the case </a:t>
            </a:r>
            <a:r>
              <a:rPr lang="en-US" sz="2000" dirty="0" err="1"/>
              <a:t>Höfner</a:t>
            </a:r>
            <a:r>
              <a:rPr lang="en-US" sz="2000" dirty="0"/>
              <a:t>), </a:t>
            </a:r>
            <a:r>
              <a:rPr lang="en-US" sz="2000" b="1" dirty="0"/>
              <a:t>they must fulfill with the principles of equal treatment, non discrimination and transparency</a:t>
            </a:r>
            <a:r>
              <a:rPr lang="en-US" sz="2000" dirty="0"/>
              <a:t>. These three principles are often portrayed as “core principles” or “fundamental principles” of public procurement. </a:t>
            </a:r>
          </a:p>
          <a:p>
            <a:pPr marL="0" lvl="0" indent="0" algn="just">
              <a:buNone/>
            </a:pPr>
            <a:endParaRPr lang="fr-FR" sz="2000" dirty="0"/>
          </a:p>
        </p:txBody>
      </p:sp>
    </p:spTree>
    <p:extLst>
      <p:ext uri="{BB962C8B-B14F-4D97-AF65-F5344CB8AC3E}">
        <p14:creationId xmlns:p14="http://schemas.microsoft.com/office/powerpoint/2010/main" val="2335583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200" b="1" i="1" dirty="0"/>
              <a:t>A. Public </a:t>
            </a:r>
            <a:r>
              <a:rPr lang="fr-FR" sz="2200" b="1" i="1" dirty="0" err="1"/>
              <a:t>procurement</a:t>
            </a:r>
            <a:r>
              <a:rPr lang="fr-FR" sz="2200" b="1" i="1" dirty="0"/>
              <a:t> – the </a:t>
            </a:r>
            <a:r>
              <a:rPr lang="fr-FR" sz="2200" b="1" i="1" dirty="0" err="1"/>
              <a:t>core</a:t>
            </a:r>
            <a:r>
              <a:rPr lang="fr-FR" sz="2200" b="1" i="1" dirty="0"/>
              <a:t> </a:t>
            </a:r>
            <a:r>
              <a:rPr lang="fr-FR" sz="2200" b="1" i="1" dirty="0" err="1"/>
              <a:t>principles</a:t>
            </a:r>
            <a:endParaRPr lang="fr-FR" sz="2200" b="1" i="1" dirty="0"/>
          </a:p>
        </p:txBody>
      </p:sp>
      <p:sp>
        <p:nvSpPr>
          <p:cNvPr id="3" name="Espace réservé du contenu 2"/>
          <p:cNvSpPr>
            <a:spLocks noGrp="1"/>
          </p:cNvSpPr>
          <p:nvPr>
            <p:ph idx="1"/>
          </p:nvPr>
        </p:nvSpPr>
        <p:spPr>
          <a:xfrm>
            <a:off x="838200" y="1272988"/>
            <a:ext cx="10515600" cy="4903975"/>
          </a:xfrm>
        </p:spPr>
        <p:txBody>
          <a:bodyPr>
            <a:normAutofit fontScale="92500" lnSpcReduction="20000"/>
          </a:bodyPr>
          <a:lstStyle/>
          <a:p>
            <a:pPr marL="0" indent="0" algn="just">
              <a:buNone/>
            </a:pPr>
            <a:endParaRPr lang="en-US" dirty="0"/>
          </a:p>
          <a:p>
            <a:pPr marL="0" indent="0" algn="just">
              <a:buNone/>
            </a:pPr>
            <a:r>
              <a:rPr lang="en-US" b="1" i="1" dirty="0"/>
              <a:t>A.1. Contents of core principles </a:t>
            </a:r>
          </a:p>
          <a:p>
            <a:pPr marL="0" indent="0" algn="just">
              <a:buNone/>
            </a:pPr>
            <a:r>
              <a:rPr lang="en-US" dirty="0"/>
              <a:t>In the seminal case of </a:t>
            </a:r>
            <a:r>
              <a:rPr lang="en-US" b="1" i="1" dirty="0" err="1"/>
              <a:t>Teleaustria</a:t>
            </a:r>
            <a:r>
              <a:rPr lang="en-US" b="1" i="1" dirty="0"/>
              <a:t> </a:t>
            </a:r>
            <a:r>
              <a:rPr lang="en-US" dirty="0"/>
              <a:t>ECJ, 7</a:t>
            </a:r>
            <a:r>
              <a:rPr lang="en-US" baseline="30000" dirty="0"/>
              <a:t>th</a:t>
            </a:r>
            <a:r>
              <a:rPr lang="en-US" dirty="0"/>
              <a:t> December 20000, </a:t>
            </a:r>
            <a:r>
              <a:rPr lang="en-US" i="1" dirty="0" err="1"/>
              <a:t>Teleasutria</a:t>
            </a:r>
            <a:r>
              <a:rPr lang="en-US" dirty="0"/>
              <a:t>, C-324/98, </a:t>
            </a:r>
            <a:r>
              <a:rPr lang="en-US" i="1" dirty="0"/>
              <a:t>ECR</a:t>
            </a:r>
            <a:r>
              <a:rPr lang="en-US" dirty="0"/>
              <a:t> I-10745, the CJ held that the Treaty includes an obligation of </a:t>
            </a:r>
            <a:r>
              <a:rPr lang="en-US" b="1" dirty="0"/>
              <a:t>transparency flowing from the principle of non-discrimination and enabling the market to be opened up to competition</a:t>
            </a:r>
            <a:r>
              <a:rPr lang="en-US" dirty="0"/>
              <a:t>. </a:t>
            </a:r>
          </a:p>
          <a:p>
            <a:pPr marL="0" indent="0" algn="just">
              <a:buNone/>
            </a:pPr>
            <a:r>
              <a:rPr lang="en-US" dirty="0"/>
              <a:t>As long as public contracts present a </a:t>
            </a:r>
            <a:r>
              <a:rPr lang="en-US" b="1" dirty="0"/>
              <a:t>certain cross-border interest</a:t>
            </a:r>
            <a:r>
              <a:rPr lang="en-US" dirty="0"/>
              <a:t>, contacting authorities have to fulfill a general principle of transparency, which </a:t>
            </a:r>
            <a:r>
              <a:rPr lang="en-US" b="1" dirty="0"/>
              <a:t>consists in ensuring, for the benefit of any potential tenderer, a degree of advertising sufficient to enable the market to be opened up to competition and the impartiality of the procurement procedures to be reviewed</a:t>
            </a:r>
            <a:r>
              <a:rPr lang="en-US" dirty="0"/>
              <a:t>.</a:t>
            </a:r>
            <a:r>
              <a:rPr lang="fr-FR" dirty="0"/>
              <a:t> </a:t>
            </a:r>
          </a:p>
          <a:p>
            <a:pPr marL="0" indent="0" algn="just">
              <a:buNone/>
            </a:pPr>
            <a:r>
              <a:rPr lang="en-US" b="1" dirty="0"/>
              <a:t>The implementation of such principle has to be effective in every public purchase having a certain cross-border interest, even if the value of the contact to be awarded is less than the threshold for applying the directives</a:t>
            </a:r>
            <a:r>
              <a:rPr lang="fr-FR" b="1" dirty="0"/>
              <a:t> </a:t>
            </a:r>
          </a:p>
          <a:p>
            <a:pPr marL="0" indent="0" algn="just">
              <a:buNone/>
            </a:pPr>
            <a:endParaRPr lang="fr-FR" dirty="0"/>
          </a:p>
        </p:txBody>
      </p:sp>
    </p:spTree>
    <p:extLst>
      <p:ext uri="{BB962C8B-B14F-4D97-AF65-F5344CB8AC3E}">
        <p14:creationId xmlns:p14="http://schemas.microsoft.com/office/powerpoint/2010/main" val="3833154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Preliminaries </a:t>
            </a:r>
            <a:r>
              <a:rPr lang="fr-FR" b="1" dirty="0" err="1"/>
              <a:t>considerations</a:t>
            </a:r>
            <a:endParaRPr lang="fr-FR" b="1" dirty="0"/>
          </a:p>
        </p:txBody>
      </p:sp>
      <p:sp>
        <p:nvSpPr>
          <p:cNvPr id="3" name="Espace réservé du contenu 2"/>
          <p:cNvSpPr>
            <a:spLocks noGrp="1"/>
          </p:cNvSpPr>
          <p:nvPr>
            <p:ph idx="1"/>
          </p:nvPr>
        </p:nvSpPr>
        <p:spPr>
          <a:xfrm>
            <a:off x="838200" y="1371600"/>
            <a:ext cx="10515600" cy="5181600"/>
          </a:xfrm>
        </p:spPr>
        <p:txBody>
          <a:bodyPr>
            <a:normAutofit fontScale="92500" lnSpcReduction="20000"/>
          </a:bodyPr>
          <a:lstStyle/>
          <a:p>
            <a:pPr algn="just">
              <a:buFontTx/>
              <a:buChar char="-"/>
            </a:pPr>
            <a:r>
              <a:rPr lang="en-US" b="1" dirty="0"/>
              <a:t>Diversity of network industries</a:t>
            </a:r>
            <a:r>
              <a:rPr lang="en-US" dirty="0"/>
              <a:t>:</a:t>
            </a:r>
          </a:p>
          <a:p>
            <a:pPr lvl="1" algn="just">
              <a:buFontTx/>
              <a:buChar char="-"/>
            </a:pPr>
            <a:r>
              <a:rPr lang="en-US" dirty="0"/>
              <a:t>Entities enjoying </a:t>
            </a:r>
            <a:r>
              <a:rPr lang="en-US" b="1" dirty="0"/>
              <a:t>an essential infrastructure </a:t>
            </a:r>
            <a:r>
              <a:rPr lang="en-US" dirty="0"/>
              <a:t>and delivering an activity of general economic interest in the field of article 106§2 TFUE, e.g. airports, harbor authority (case Easy Jet); </a:t>
            </a:r>
          </a:p>
          <a:p>
            <a:pPr lvl="1" algn="just">
              <a:buFontTx/>
              <a:buChar char="-"/>
            </a:pPr>
            <a:r>
              <a:rPr lang="en-US" dirty="0"/>
              <a:t>Activities entering </a:t>
            </a:r>
            <a:r>
              <a:rPr lang="en-US" b="1" dirty="0"/>
              <a:t>into the scope of article 106§2</a:t>
            </a:r>
            <a:r>
              <a:rPr lang="en-US" dirty="0"/>
              <a:t> (qualification of general economic interest), such as local transports;</a:t>
            </a:r>
          </a:p>
          <a:p>
            <a:pPr lvl="1" algn="just">
              <a:buFontTx/>
              <a:buChar char="-"/>
            </a:pPr>
            <a:r>
              <a:rPr lang="en-US" dirty="0"/>
              <a:t>Activities entering into the scope of </a:t>
            </a:r>
            <a:r>
              <a:rPr lang="en-US" b="1" dirty="0"/>
              <a:t>the directives on liberalization</a:t>
            </a:r>
            <a:r>
              <a:rPr lang="en-US" dirty="0"/>
              <a:t>, such as:</a:t>
            </a:r>
          </a:p>
          <a:p>
            <a:pPr lvl="2" algn="just">
              <a:buFontTx/>
              <a:buChar char="-"/>
            </a:pPr>
            <a:r>
              <a:rPr lang="en-US" b="1" i="1" dirty="0"/>
              <a:t>Gas, electricity</a:t>
            </a:r>
            <a:r>
              <a:rPr lang="en-US" dirty="0"/>
              <a:t>: Common Rules for the Internal Market in Electricity Directive (2009/72/EC) and Common Rules for the Internal Market in Natural Gas Directive (2009/73/EC) (third energy package) </a:t>
            </a:r>
            <a:r>
              <a:rPr lang="en-US" dirty="0">
                <a:sym typeface="Wingdings" panose="05000000000000000000" pitchFamily="2" charset="2"/>
              </a:rPr>
              <a:t> dir. 2019/73 for </a:t>
            </a:r>
            <a:r>
              <a:rPr lang="en-US" dirty="0" err="1">
                <a:sym typeface="Wingdings" panose="05000000000000000000" pitchFamily="2" charset="2"/>
              </a:rPr>
              <a:t>gaz</a:t>
            </a:r>
            <a:r>
              <a:rPr lang="en-US" dirty="0">
                <a:sym typeface="Wingdings" panose="05000000000000000000" pitchFamily="2" charset="2"/>
              </a:rPr>
              <a:t>, dir. 2019/944 for electricity</a:t>
            </a:r>
            <a:endParaRPr lang="en-US" dirty="0"/>
          </a:p>
          <a:p>
            <a:pPr lvl="2" algn="just">
              <a:buFontTx/>
              <a:buChar char="-"/>
            </a:pPr>
            <a:r>
              <a:rPr lang="en-US" b="1" i="1" dirty="0"/>
              <a:t>Railway activities</a:t>
            </a:r>
            <a:r>
              <a:rPr lang="en-US" dirty="0"/>
              <a:t>: first free packages (2001, 2004, 2007), recast directive (Directive 2012/34/EU of the European Parliament and of the Council of 21 November 2012 establishing a single European railway area (recast) and recent adoption of the fourth package (technical pillar and governance pillar) </a:t>
            </a:r>
            <a:r>
              <a:rPr lang="en-US" dirty="0">
                <a:sym typeface="Wingdings" panose="05000000000000000000" pitchFamily="2" charset="2"/>
              </a:rPr>
              <a:t> now dir. 2016/2370 and dir. 2016/797</a:t>
            </a:r>
            <a:endParaRPr lang="en-US" dirty="0"/>
          </a:p>
          <a:p>
            <a:pPr lvl="2" algn="just">
              <a:buFontTx/>
              <a:buChar char="-"/>
            </a:pPr>
            <a:r>
              <a:rPr lang="en-US" b="1" i="1" dirty="0"/>
              <a:t>Postal activities</a:t>
            </a:r>
            <a:r>
              <a:rPr lang="en-US" dirty="0"/>
              <a:t>, with the definition of a universal postal service as a right of access to postal services for users (directive 2008/6/EC on the accomplishment of the internal market of community postal services).</a:t>
            </a:r>
          </a:p>
          <a:p>
            <a:pPr lvl="2" algn="just">
              <a:buFontTx/>
              <a:buChar char="-"/>
            </a:pPr>
            <a:r>
              <a:rPr lang="en-US" b="1" i="1" dirty="0"/>
              <a:t>Telecommunications</a:t>
            </a:r>
            <a:r>
              <a:rPr lang="en-US" dirty="0"/>
              <a:t>: </a:t>
            </a:r>
            <a:r>
              <a:rPr lang="fr-FR" dirty="0"/>
              <a:t>5 directives (2002/21/EC, 2009/140/EC, 2002/19EC, 2002/20/EC, 2002/22/EC) </a:t>
            </a:r>
            <a:r>
              <a:rPr lang="fr-FR" dirty="0">
                <a:sym typeface="Wingdings" panose="05000000000000000000" pitchFamily="2" charset="2"/>
              </a:rPr>
              <a:t> </a:t>
            </a:r>
            <a:r>
              <a:rPr lang="fr-FR" dirty="0" err="1">
                <a:sym typeface="Wingdings" panose="05000000000000000000" pitchFamily="2" charset="2"/>
              </a:rPr>
              <a:t>now</a:t>
            </a:r>
            <a:r>
              <a:rPr lang="fr-FR" dirty="0">
                <a:sym typeface="Wingdings" panose="05000000000000000000" pitchFamily="2" charset="2"/>
              </a:rPr>
              <a:t> directive 2018/1972 of 11.12.2018</a:t>
            </a:r>
            <a:endParaRPr lang="en-US" dirty="0"/>
          </a:p>
          <a:p>
            <a:pPr lvl="2" algn="just">
              <a:buFontTx/>
              <a:buChar char="-"/>
            </a:pPr>
            <a:endParaRPr lang="en-US" dirty="0"/>
          </a:p>
          <a:p>
            <a:pPr lvl="2" algn="just">
              <a:buFontTx/>
              <a:buChar char="-"/>
            </a:pPr>
            <a:endParaRPr lang="fr-FR" dirty="0"/>
          </a:p>
          <a:p>
            <a:pPr marL="0" indent="0">
              <a:buNone/>
            </a:pPr>
            <a:endParaRPr lang="fr-FR" dirty="0"/>
          </a:p>
        </p:txBody>
      </p:sp>
    </p:spTree>
    <p:extLst>
      <p:ext uri="{BB962C8B-B14F-4D97-AF65-F5344CB8AC3E}">
        <p14:creationId xmlns:p14="http://schemas.microsoft.com/office/powerpoint/2010/main" val="2288628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9917" y="-190686"/>
            <a:ext cx="10515600" cy="1325563"/>
          </a:xfrm>
        </p:spPr>
        <p:txBody>
          <a:bodyPr>
            <a:normAutofit/>
          </a:bodyPr>
          <a:lstStyle/>
          <a:p>
            <a:pPr algn="ctr"/>
            <a:r>
              <a:rPr lang="fr-FR" sz="3500" b="1" dirty="0"/>
              <a:t>II - A</a:t>
            </a:r>
          </a:p>
        </p:txBody>
      </p:sp>
      <p:sp>
        <p:nvSpPr>
          <p:cNvPr id="3" name="Espace réservé du contenu 2"/>
          <p:cNvSpPr>
            <a:spLocks noGrp="1"/>
          </p:cNvSpPr>
          <p:nvPr>
            <p:ph idx="1"/>
          </p:nvPr>
        </p:nvSpPr>
        <p:spPr>
          <a:xfrm>
            <a:off x="838200" y="1134877"/>
            <a:ext cx="10515600" cy="5042086"/>
          </a:xfrm>
        </p:spPr>
        <p:txBody>
          <a:bodyPr>
            <a:normAutofit/>
          </a:bodyPr>
          <a:lstStyle/>
          <a:p>
            <a:pPr marL="0" indent="0" algn="just">
              <a:buNone/>
            </a:pPr>
            <a:r>
              <a:rPr lang="en-US" sz="2400" dirty="0"/>
              <a:t>According to a settled case-law, even though a public contact do not come within the scope of the public procurement directives (now directives 2014/24 and 2014/25) or within the scope of the new concession directive (2014/23), </a:t>
            </a:r>
            <a:r>
              <a:rPr lang="en-US" sz="2400" b="1" dirty="0"/>
              <a:t>the public authorities which grand such a contact a required to comply with the fundamental rules of the TFUE, the principles of non-discrimination on grounds of nationality and equal treatment, and also the obligation of transparency thereunder, since that contract is of certain cross-border interest</a:t>
            </a:r>
            <a:r>
              <a:rPr lang="en-US" sz="2400" dirty="0"/>
              <a:t>. </a:t>
            </a:r>
          </a:p>
          <a:p>
            <a:pPr marL="0" indent="0" algn="just">
              <a:buNone/>
            </a:pPr>
            <a:r>
              <a:rPr lang="en-US" sz="2400" dirty="0"/>
              <a:t>Following several cases, a certain cross-border interest may result, </a:t>
            </a:r>
            <a:r>
              <a:rPr lang="en-US" sz="2400" i="1" dirty="0"/>
              <a:t>inter alia</a:t>
            </a:r>
            <a:r>
              <a:rPr lang="en-US" sz="2400" dirty="0"/>
              <a:t>, from the financial value of the planned agreement, from the location where is to be performed or from its technical characteristics (see, for instance, ECJ, 15 May 2008, </a:t>
            </a:r>
            <a:r>
              <a:rPr lang="en-US" sz="2400" i="1" dirty="0" err="1"/>
              <a:t>Secap</a:t>
            </a:r>
            <a:r>
              <a:rPr lang="en-US" sz="2400" i="1" dirty="0"/>
              <a:t> and </a:t>
            </a:r>
            <a:r>
              <a:rPr lang="en-US" sz="2400" i="1" dirty="0" err="1"/>
              <a:t>Santorso</a:t>
            </a:r>
            <a:r>
              <a:rPr lang="en-US" sz="2400" dirty="0"/>
              <a:t>, C-147/06 et C-148/06, ECR I-3565, par. 24 ; ECJ, 14 November 2013, </a:t>
            </a:r>
            <a:r>
              <a:rPr lang="en-US" sz="2400" i="1" dirty="0" err="1"/>
              <a:t>Belgacom</a:t>
            </a:r>
            <a:r>
              <a:rPr lang="en-US" sz="2400" i="1" dirty="0"/>
              <a:t> NV v. </a:t>
            </a:r>
            <a:r>
              <a:rPr lang="en-US" sz="2400" i="1" dirty="0" err="1"/>
              <a:t>Interkommunale</a:t>
            </a:r>
            <a:r>
              <a:rPr lang="en-US" sz="2400" i="1" dirty="0"/>
              <a:t> </a:t>
            </a:r>
            <a:r>
              <a:rPr lang="en-US" sz="2400" i="1" dirty="0" err="1"/>
              <a:t>voor</a:t>
            </a:r>
            <a:r>
              <a:rPr lang="en-US" sz="2400" i="1" dirty="0"/>
              <a:t> </a:t>
            </a:r>
            <a:r>
              <a:rPr lang="en-US" sz="2400" i="1" dirty="0" err="1"/>
              <a:t>Teledistributie</a:t>
            </a:r>
            <a:r>
              <a:rPr lang="en-US" sz="2400" i="1" dirty="0"/>
              <a:t> van het </a:t>
            </a:r>
            <a:r>
              <a:rPr lang="en-US" sz="2400" i="1" dirty="0" err="1"/>
              <a:t>Gewest</a:t>
            </a:r>
            <a:r>
              <a:rPr lang="en-US" sz="2400" i="1" dirty="0"/>
              <a:t> </a:t>
            </a:r>
            <a:r>
              <a:rPr lang="en-US" sz="2400" i="1" dirty="0" err="1"/>
              <a:t>Antwerpen</a:t>
            </a:r>
            <a:r>
              <a:rPr lang="en-US" sz="2400" i="1" dirty="0"/>
              <a:t> (</a:t>
            </a:r>
            <a:r>
              <a:rPr lang="en-US" sz="2400" i="1" dirty="0" err="1"/>
              <a:t>Integan</a:t>
            </a:r>
            <a:r>
              <a:rPr lang="en-US" sz="2400" i="1" dirty="0"/>
              <a:t>),</a:t>
            </a:r>
            <a:r>
              <a:rPr lang="en-US" sz="2400" dirty="0"/>
              <a:t> C-221/12, ECLI:EU:C:2013:736 , par. 30). </a:t>
            </a:r>
            <a:endParaRPr lang="fr-FR" sz="2400" dirty="0"/>
          </a:p>
          <a:p>
            <a:pPr marL="0" lvl="0" indent="0" algn="just">
              <a:buNone/>
            </a:pPr>
            <a:endParaRPr lang="fr-FR" sz="2400" dirty="0"/>
          </a:p>
          <a:p>
            <a:pPr marL="0" indent="0" algn="just">
              <a:buNone/>
            </a:pPr>
            <a:endParaRPr lang="en-US" sz="2200" dirty="0"/>
          </a:p>
        </p:txBody>
      </p:sp>
    </p:spTree>
    <p:extLst>
      <p:ext uri="{BB962C8B-B14F-4D97-AF65-F5344CB8AC3E}">
        <p14:creationId xmlns:p14="http://schemas.microsoft.com/office/powerpoint/2010/main" val="2872377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92DA51-1193-4157-8B40-C6328E9C0D34}"/>
              </a:ext>
            </a:extLst>
          </p:cNvPr>
          <p:cNvSpPr>
            <a:spLocks noGrp="1"/>
          </p:cNvSpPr>
          <p:nvPr>
            <p:ph type="title"/>
          </p:nvPr>
        </p:nvSpPr>
        <p:spPr>
          <a:xfrm>
            <a:off x="838200" y="365126"/>
            <a:ext cx="10515600" cy="735706"/>
          </a:xfrm>
        </p:spPr>
        <p:txBody>
          <a:bodyPr>
            <a:normAutofit fontScale="90000"/>
          </a:bodyPr>
          <a:lstStyle/>
          <a:p>
            <a:r>
              <a:rPr lang="en-US" sz="2200" b="1" i="1" dirty="0"/>
              <a:t>A.2 Consequences of core principles </a:t>
            </a:r>
            <a:r>
              <a:rPr lang="en-US" dirty="0"/>
              <a:t/>
            </a:r>
            <a:br>
              <a:rPr lang="en-US" dirty="0"/>
            </a:br>
            <a:endParaRPr lang="fr-FR" dirty="0"/>
          </a:p>
        </p:txBody>
      </p:sp>
      <p:sp>
        <p:nvSpPr>
          <p:cNvPr id="3" name="Espace réservé du contenu 2">
            <a:extLst>
              <a:ext uri="{FF2B5EF4-FFF2-40B4-BE49-F238E27FC236}">
                <a16:creationId xmlns:a16="http://schemas.microsoft.com/office/drawing/2014/main" id="{248180CC-5765-4752-9099-F8D131A648E6}"/>
              </a:ext>
            </a:extLst>
          </p:cNvPr>
          <p:cNvSpPr>
            <a:spLocks noGrp="1"/>
          </p:cNvSpPr>
          <p:nvPr>
            <p:ph idx="1"/>
          </p:nvPr>
        </p:nvSpPr>
        <p:spPr>
          <a:xfrm>
            <a:off x="838200" y="887767"/>
            <a:ext cx="10515600" cy="5289196"/>
          </a:xfrm>
        </p:spPr>
        <p:txBody>
          <a:bodyPr>
            <a:normAutofit fontScale="62500" lnSpcReduction="20000"/>
          </a:bodyPr>
          <a:lstStyle/>
          <a:p>
            <a:pPr>
              <a:buFontTx/>
              <a:buChar char="-"/>
            </a:pPr>
            <a:r>
              <a:rPr lang="fr-FR" dirty="0"/>
              <a:t>Advertising of the </a:t>
            </a:r>
            <a:r>
              <a:rPr lang="fr-FR" dirty="0" err="1" smtClean="0"/>
              <a:t>contract</a:t>
            </a:r>
            <a:r>
              <a:rPr lang="fr-FR" dirty="0" smtClean="0"/>
              <a:t>, </a:t>
            </a:r>
            <a:r>
              <a:rPr lang="fr-FR" dirty="0" err="1" smtClean="0"/>
              <a:t>requirement</a:t>
            </a:r>
            <a:r>
              <a:rPr lang="fr-FR" dirty="0" smtClean="0"/>
              <a:t> of </a:t>
            </a:r>
            <a:r>
              <a:rPr lang="fr-FR" dirty="0" err="1" smtClean="0"/>
              <a:t>transparency</a:t>
            </a:r>
            <a:r>
              <a:rPr lang="fr-FR" dirty="0" smtClean="0"/>
              <a:t> and </a:t>
            </a:r>
            <a:r>
              <a:rPr lang="fr-FR" dirty="0" err="1" smtClean="0"/>
              <a:t>tendering</a:t>
            </a:r>
            <a:r>
              <a:rPr lang="fr-FR" dirty="0" smtClean="0"/>
              <a:t>  </a:t>
            </a:r>
            <a:endParaRPr lang="fr-FR" dirty="0"/>
          </a:p>
          <a:p>
            <a:pPr>
              <a:buFontTx/>
              <a:buChar char="-"/>
            </a:pPr>
            <a:r>
              <a:rPr lang="fr-FR" dirty="0"/>
              <a:t>Non </a:t>
            </a:r>
            <a:r>
              <a:rPr lang="fr-FR" dirty="0" err="1"/>
              <a:t>discriminatory</a:t>
            </a:r>
            <a:r>
              <a:rPr lang="fr-FR" dirty="0"/>
              <a:t> provisions </a:t>
            </a:r>
          </a:p>
          <a:p>
            <a:pPr marL="0" indent="0">
              <a:buNone/>
            </a:pPr>
            <a:r>
              <a:rPr lang="fr-FR" b="1" dirty="0"/>
              <a:t>Example: case </a:t>
            </a:r>
            <a:r>
              <a:rPr lang="fr-FR" b="1" dirty="0" err="1"/>
              <a:t>Borta</a:t>
            </a:r>
            <a:r>
              <a:rPr lang="fr-FR" b="1" dirty="0"/>
              <a:t> (5 </a:t>
            </a:r>
            <a:r>
              <a:rPr lang="fr-FR" b="1" dirty="0" err="1"/>
              <a:t>april</a:t>
            </a:r>
            <a:r>
              <a:rPr lang="fr-FR" b="1" dirty="0"/>
              <a:t> 2017, C 298/15)</a:t>
            </a:r>
          </a:p>
          <a:p>
            <a:pPr marL="0" indent="0">
              <a:buNone/>
            </a:pPr>
            <a:r>
              <a:rPr lang="en-US" dirty="0"/>
              <a:t>“Those principles and that obligation require, </a:t>
            </a:r>
            <a:r>
              <a:rPr lang="en-US" b="1" dirty="0"/>
              <a:t>in particular, that the subject matter and the award criteria for the contract concerned are clearly determined from the beginning of the award procedure for that contract and that the conditions and detailed rules of the award procedure must be drawn up in a clear, precise and unequivocal manner in the contract notice or specifications so that, first, all reasonably informed tenderers exercising ordinary care can understand their exact significance and interpret them in the same way and, second, the contracting authority is able to ascertain </a:t>
            </a:r>
            <a:r>
              <a:rPr lang="en-US" dirty="0"/>
              <a:t>whether the bids submitted satisfy the criteria applying to the contract in question (see, to that effect, judgments of 10 May 2012, Commission v Netherlands, C‑368/10, EU:C:2012:284, paragraphs 56, 88 and 109; of 6 November 2014, </a:t>
            </a:r>
            <a:r>
              <a:rPr lang="en-US" dirty="0" err="1"/>
              <a:t>Cartiera</a:t>
            </a:r>
            <a:r>
              <a:rPr lang="en-US" dirty="0"/>
              <a:t> </a:t>
            </a:r>
            <a:r>
              <a:rPr lang="en-US" dirty="0" err="1"/>
              <a:t>dell’Adda</a:t>
            </a:r>
            <a:r>
              <a:rPr lang="en-US" dirty="0"/>
              <a:t>, C‑42/13, EU:C:2014:2345, paragraph 44; and of 14 July 2016, TNS </a:t>
            </a:r>
            <a:r>
              <a:rPr lang="en-US" dirty="0" err="1"/>
              <a:t>Dimarso</a:t>
            </a:r>
            <a:r>
              <a:rPr lang="en-US" dirty="0"/>
              <a:t>, C‑6/15, EU:C:2016:555, paragraph 23). The obligation of transparency also means that the subject matter and the award criteria must be adequately </a:t>
            </a:r>
            <a:r>
              <a:rPr lang="en-US" dirty="0" err="1"/>
              <a:t>publicised</a:t>
            </a:r>
            <a:r>
              <a:rPr lang="en-US" dirty="0"/>
              <a:t> by the contracting authorities (see, to that effect, judgment of 24 January 2008, </a:t>
            </a:r>
            <a:r>
              <a:rPr lang="en-US" dirty="0" err="1"/>
              <a:t>Lianakis</a:t>
            </a:r>
            <a:r>
              <a:rPr lang="en-US" dirty="0"/>
              <a:t> and Others, C‑532/06, EU:C:2008:40, paragraph 40).</a:t>
            </a:r>
          </a:p>
          <a:p>
            <a:pPr marL="0" indent="0">
              <a:buNone/>
            </a:pPr>
            <a:r>
              <a:rPr lang="en-US" dirty="0"/>
              <a:t>70      It is also clear from the case-law of </a:t>
            </a:r>
            <a:r>
              <a:rPr lang="en-US" b="1" dirty="0"/>
              <a:t>the Court that the contracting authority cannot, in principle, during an award procedure, amend the scope of the essential conditions of the contract, which include the technical specifications and the award criteria, and on which the economic operators concerned have legitimately relied in order to take the decision to prepare the submission of a tender, or to the contrary to decide not to participate in the award procedure for the contract </a:t>
            </a:r>
            <a:r>
              <a:rPr lang="en-US" dirty="0"/>
              <a:t>concerned (see, to that effect, judgments of 10 May 2012, Commission v Netherlands, C‑368/10, EU:C:2012:284, paragraph 55, and of 16 April 2015, Enterprise Focused Solutions, C‑278/14, EU:C:2015:228, paragraphs 27 to 29)”</a:t>
            </a:r>
            <a:endParaRPr lang="fr-FR" dirty="0"/>
          </a:p>
        </p:txBody>
      </p:sp>
    </p:spTree>
    <p:extLst>
      <p:ext uri="{BB962C8B-B14F-4D97-AF65-F5344CB8AC3E}">
        <p14:creationId xmlns:p14="http://schemas.microsoft.com/office/powerpoint/2010/main" val="1058300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i="1" dirty="0"/>
              <a:t>II.B. Public </a:t>
            </a:r>
            <a:r>
              <a:rPr lang="fr-FR" sz="2800" b="1" i="1" dirty="0" err="1"/>
              <a:t>procurement</a:t>
            </a:r>
            <a:r>
              <a:rPr lang="fr-FR" sz="2800" b="1" i="1" dirty="0"/>
              <a:t> – the directives </a:t>
            </a:r>
            <a:r>
              <a:rPr lang="fr-FR" sz="2800" b="1" i="1" dirty="0" smtClean="0"/>
              <a:t> 2014/24 and 2014/25 – </a:t>
            </a:r>
            <a:r>
              <a:rPr lang="fr-FR" sz="2800" b="1" i="1" dirty="0" err="1" smtClean="0"/>
              <a:t>Harmonized</a:t>
            </a:r>
            <a:r>
              <a:rPr lang="fr-FR" sz="2800" b="1" i="1" dirty="0" smtClean="0"/>
              <a:t> </a:t>
            </a:r>
            <a:r>
              <a:rPr lang="fr-FR" sz="2800" b="1" i="1" dirty="0" err="1" smtClean="0"/>
              <a:t>rules</a:t>
            </a:r>
            <a:r>
              <a:rPr lang="fr-FR" sz="2800" b="1" i="1" dirty="0" smtClean="0"/>
              <a:t> </a:t>
            </a:r>
            <a:br>
              <a:rPr lang="fr-FR" sz="2800" b="1" i="1" dirty="0" smtClean="0"/>
            </a:br>
            <a:endParaRPr lang="fr-FR" sz="2800" b="1" i="1" dirty="0"/>
          </a:p>
        </p:txBody>
      </p:sp>
      <p:sp>
        <p:nvSpPr>
          <p:cNvPr id="3" name="Espace réservé du contenu 2"/>
          <p:cNvSpPr>
            <a:spLocks noGrp="1"/>
          </p:cNvSpPr>
          <p:nvPr>
            <p:ph idx="1"/>
          </p:nvPr>
        </p:nvSpPr>
        <p:spPr>
          <a:xfrm>
            <a:off x="838200" y="1416424"/>
            <a:ext cx="10515600" cy="4760539"/>
          </a:xfrm>
        </p:spPr>
        <p:txBody>
          <a:bodyPr>
            <a:normAutofit fontScale="55000" lnSpcReduction="20000"/>
          </a:bodyPr>
          <a:lstStyle/>
          <a:p>
            <a:pPr marL="0" indent="0" algn="just">
              <a:buNone/>
            </a:pPr>
            <a:r>
              <a:rPr lang="en-US" b="1" i="1" dirty="0"/>
              <a:t>II.B.1 Level of the thresholds </a:t>
            </a:r>
          </a:p>
          <a:p>
            <a:pPr marL="0" indent="0" algn="just">
              <a:buNone/>
            </a:pPr>
            <a:endParaRPr lang="en-US" dirty="0"/>
          </a:p>
          <a:p>
            <a:pPr marL="0" indent="0" algn="just">
              <a:buNone/>
            </a:pPr>
            <a:r>
              <a:rPr lang="en-US" b="1" dirty="0"/>
              <a:t>Article 4 – dir. 2014/24</a:t>
            </a:r>
          </a:p>
          <a:p>
            <a:pPr marL="0" indent="0" algn="just">
              <a:buNone/>
            </a:pPr>
            <a:r>
              <a:rPr lang="en-US" dirty="0"/>
              <a:t>Thre</a:t>
            </a:r>
            <a:r>
              <a:rPr lang="en-US" sz="2900" dirty="0"/>
              <a:t>shold amounts</a:t>
            </a:r>
          </a:p>
          <a:p>
            <a:pPr marL="0" indent="0" algn="just">
              <a:buNone/>
            </a:pPr>
            <a:r>
              <a:rPr lang="en-US" sz="2900" b="1" dirty="0"/>
              <a:t>This Directive shall apply to procurements with a value net of value-added tax (VAT) estimated to be equal to or greater than the following thresholds:</a:t>
            </a:r>
          </a:p>
          <a:p>
            <a:pPr marL="0" indent="0" algn="just">
              <a:buNone/>
            </a:pPr>
            <a:endParaRPr lang="en-US" sz="2900" dirty="0"/>
          </a:p>
          <a:p>
            <a:pPr marL="0" indent="0" algn="just">
              <a:buNone/>
            </a:pPr>
            <a:r>
              <a:rPr lang="en-US" sz="2900" dirty="0"/>
              <a:t>(a) EUR 5 186 000 for public works contracts;</a:t>
            </a:r>
          </a:p>
          <a:p>
            <a:pPr marL="0" indent="0" algn="just">
              <a:buNone/>
            </a:pPr>
            <a:endParaRPr lang="en-US" sz="2900" dirty="0"/>
          </a:p>
          <a:p>
            <a:pPr marL="0" indent="0" algn="just">
              <a:buNone/>
            </a:pPr>
            <a:r>
              <a:rPr lang="en-US" sz="2900" dirty="0"/>
              <a:t>(b)  EUR 134 000 for public supply and service contracts awarded by central government authorities and design contests </a:t>
            </a:r>
            <a:r>
              <a:rPr lang="en-US" sz="2900" dirty="0" err="1"/>
              <a:t>organised</a:t>
            </a:r>
            <a:r>
              <a:rPr lang="en-US" sz="2900" dirty="0"/>
              <a:t> by such authorities; where public supply contracts are awarded by contracting authorities operating in the field of </a:t>
            </a:r>
            <a:r>
              <a:rPr lang="en-US" sz="2900" dirty="0" err="1"/>
              <a:t>defence</a:t>
            </a:r>
            <a:r>
              <a:rPr lang="en-US" sz="2900" dirty="0"/>
              <a:t>, that threshold shall apply only to contracts concerning products covered by Annex III;</a:t>
            </a:r>
          </a:p>
          <a:p>
            <a:pPr marL="0" indent="0" algn="just">
              <a:buNone/>
            </a:pPr>
            <a:endParaRPr lang="en-US" sz="2900" dirty="0"/>
          </a:p>
          <a:p>
            <a:pPr marL="0" indent="0" algn="just">
              <a:buNone/>
            </a:pPr>
            <a:r>
              <a:rPr lang="en-US" sz="2900" dirty="0"/>
              <a:t>(c) EUR 207 000 for public supply and service contracts awarded by sub-central contracting authorities and design contests </a:t>
            </a:r>
            <a:r>
              <a:rPr lang="en-US" sz="2900" dirty="0" err="1"/>
              <a:t>organised</a:t>
            </a:r>
            <a:r>
              <a:rPr lang="en-US" sz="2900" dirty="0"/>
              <a:t> by such authorities; that threshold shall also apply to public supply contracts awarded by central government authorities that operate in the field of </a:t>
            </a:r>
            <a:r>
              <a:rPr lang="en-US" sz="2900" dirty="0" err="1"/>
              <a:t>defence</a:t>
            </a:r>
            <a:r>
              <a:rPr lang="en-US" sz="2900" dirty="0"/>
              <a:t>, where those contracts involve products not covered by Annex III;</a:t>
            </a:r>
          </a:p>
          <a:p>
            <a:pPr marL="0" indent="0" algn="just">
              <a:buNone/>
            </a:pPr>
            <a:endParaRPr lang="en-US" sz="2900" dirty="0"/>
          </a:p>
          <a:p>
            <a:pPr marL="0" indent="0" algn="just">
              <a:buNone/>
            </a:pPr>
            <a:r>
              <a:rPr lang="en-US" sz="2900" dirty="0"/>
              <a:t>(d) EUR 750 000 for public service contracts for social and other specific services listed in Annex XIV.</a:t>
            </a:r>
          </a:p>
          <a:p>
            <a:pPr marL="0" indent="0" algn="just">
              <a:buNone/>
            </a:pPr>
            <a:endParaRPr lang="en-US" dirty="0"/>
          </a:p>
          <a:p>
            <a:pPr marL="0" indent="0" algn="just">
              <a:buNone/>
            </a:pPr>
            <a:endParaRPr lang="en-US" dirty="0"/>
          </a:p>
          <a:p>
            <a:pPr marL="0" indent="0" algn="just">
              <a:buNone/>
            </a:pPr>
            <a:endParaRPr lang="fr-FR" dirty="0"/>
          </a:p>
        </p:txBody>
      </p:sp>
    </p:spTree>
    <p:extLst>
      <p:ext uri="{BB962C8B-B14F-4D97-AF65-F5344CB8AC3E}">
        <p14:creationId xmlns:p14="http://schemas.microsoft.com/office/powerpoint/2010/main" val="202567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9474F-36B8-4F72-A27A-EBF5580865B5}"/>
              </a:ext>
            </a:extLst>
          </p:cNvPr>
          <p:cNvSpPr>
            <a:spLocks noGrp="1"/>
          </p:cNvSpPr>
          <p:nvPr>
            <p:ph type="title"/>
          </p:nvPr>
        </p:nvSpPr>
        <p:spPr>
          <a:xfrm>
            <a:off x="838200" y="365126"/>
            <a:ext cx="10515600" cy="895504"/>
          </a:xfrm>
        </p:spPr>
        <p:txBody>
          <a:bodyPr>
            <a:normAutofit/>
          </a:bodyPr>
          <a:lstStyle/>
          <a:p>
            <a:r>
              <a:rPr lang="fr-FR" sz="2000" b="1" i="1" dirty="0"/>
              <a:t>II.B.2 Content of the directive </a:t>
            </a:r>
          </a:p>
        </p:txBody>
      </p:sp>
      <p:sp>
        <p:nvSpPr>
          <p:cNvPr id="3" name="Espace réservé du contenu 2">
            <a:extLst>
              <a:ext uri="{FF2B5EF4-FFF2-40B4-BE49-F238E27FC236}">
                <a16:creationId xmlns:a16="http://schemas.microsoft.com/office/drawing/2014/main" id="{3AFCDD9A-464C-4EFE-9FAE-A952F4B68FF7}"/>
              </a:ext>
            </a:extLst>
          </p:cNvPr>
          <p:cNvSpPr>
            <a:spLocks noGrp="1"/>
          </p:cNvSpPr>
          <p:nvPr>
            <p:ph idx="1"/>
          </p:nvPr>
        </p:nvSpPr>
        <p:spPr>
          <a:xfrm>
            <a:off x="838200" y="1260630"/>
            <a:ext cx="10515600" cy="4916333"/>
          </a:xfrm>
        </p:spPr>
        <p:txBody>
          <a:bodyPr>
            <a:normAutofit fontScale="92500" lnSpcReduction="20000"/>
          </a:bodyPr>
          <a:lstStyle/>
          <a:p>
            <a:pPr>
              <a:buFontTx/>
              <a:buChar char="-"/>
            </a:pPr>
            <a:r>
              <a:rPr lang="en-US" sz="1900" b="1" dirty="0"/>
              <a:t>Common definition of public procurement </a:t>
            </a:r>
            <a:r>
              <a:rPr lang="en-US" sz="1900" dirty="0"/>
              <a:t>: ‘public contracts’ means contracts for pecuniary interest concluded in writing between one or more economic operators and one or more contracting authorities and having as their object the execution of works, the supply of products or the provision of services (art. 1, directive 2014/24)</a:t>
            </a:r>
          </a:p>
          <a:p>
            <a:pPr marL="0" indent="0" algn="just">
              <a:buNone/>
            </a:pPr>
            <a:r>
              <a:rPr lang="en-US" sz="1900" dirty="0"/>
              <a:t>	</a:t>
            </a:r>
            <a:r>
              <a:rPr lang="en-US" sz="1900" b="1" i="1" dirty="0"/>
              <a:t>Contracting authority</a:t>
            </a:r>
            <a:r>
              <a:rPr lang="en-US" sz="1900" dirty="0"/>
              <a:t>: ‘contracting authorities’ means the State, regional or local authorities, bodies governed by public law or associations formed by one or more such authorities or one or more such bodies governed by public law</a:t>
            </a:r>
          </a:p>
          <a:p>
            <a:pPr marL="0" indent="0">
              <a:buNone/>
            </a:pPr>
            <a:r>
              <a:rPr lang="en-US" sz="1900" dirty="0"/>
              <a:t>	</a:t>
            </a:r>
            <a:r>
              <a:rPr lang="en-US" sz="1900" b="1" i="1" dirty="0"/>
              <a:t>Economic Operator:</a:t>
            </a:r>
            <a:r>
              <a:rPr lang="en-US" sz="1900" dirty="0"/>
              <a:t> means any natural or legal person or public entity or group of such persons and/or entities, including any temporary association of undertakings, which offers the execution of works and/or a work, the supply of products or the provision of services on the market;</a:t>
            </a:r>
          </a:p>
          <a:p>
            <a:pPr>
              <a:buFontTx/>
              <a:buChar char="-"/>
            </a:pPr>
            <a:r>
              <a:rPr lang="en-US" sz="1900" b="1" dirty="0"/>
              <a:t>Common definition of concession contract:  means a contract for pecuniary interest concluded in writing by means of which one or more contracting authorities or contracting entities entrust the provision and the management of services other than the execution </a:t>
            </a:r>
            <a:r>
              <a:rPr lang="en-US" sz="1900" dirty="0"/>
              <a:t>of works referred to in point (a) to one or more economic operators, the consideration of which consists either solely in the right to exploit the services that are the subject of the contract or in that right together with payment.</a:t>
            </a:r>
          </a:p>
          <a:p>
            <a:pPr marL="0" indent="0">
              <a:buNone/>
            </a:pPr>
            <a:r>
              <a:rPr lang="en-US" sz="1900" b="1" dirty="0"/>
              <a:t>The award of a works or services concession shall involve the transfer to the concessionaire of an operating risk in exploiting those works or services encompassing demand or supply risk or both. The concessionaire shall be deemed to assume operating risk where, under normal operating conditions, </a:t>
            </a:r>
            <a:r>
              <a:rPr lang="en-US" sz="1900" dirty="0"/>
              <a:t>it is not guaranteed to recoup the investments made or the costs incurred in operating the works or the services which are the subject-matter of the concession. The part of the risk transferred to the concessionaire shall involve real exposure to the vagaries of the market, such that any potential estimated loss incurred by the concessionaire shall not be merely nominal or negligible;</a:t>
            </a:r>
          </a:p>
          <a:p>
            <a:pPr marL="0" indent="0">
              <a:buNone/>
            </a:pPr>
            <a:endParaRPr lang="fr-FR" dirty="0"/>
          </a:p>
        </p:txBody>
      </p:sp>
    </p:spTree>
    <p:extLst>
      <p:ext uri="{BB962C8B-B14F-4D97-AF65-F5344CB8AC3E}">
        <p14:creationId xmlns:p14="http://schemas.microsoft.com/office/powerpoint/2010/main" val="2498321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9474F-36B8-4F72-A27A-EBF5580865B5}"/>
              </a:ext>
            </a:extLst>
          </p:cNvPr>
          <p:cNvSpPr>
            <a:spLocks noGrp="1"/>
          </p:cNvSpPr>
          <p:nvPr>
            <p:ph type="title"/>
          </p:nvPr>
        </p:nvSpPr>
        <p:spPr>
          <a:xfrm>
            <a:off x="838200" y="365126"/>
            <a:ext cx="10515600" cy="895504"/>
          </a:xfrm>
        </p:spPr>
        <p:txBody>
          <a:bodyPr>
            <a:normAutofit/>
          </a:bodyPr>
          <a:lstStyle/>
          <a:p>
            <a:r>
              <a:rPr lang="fr-FR" sz="2000" b="1" i="1" dirty="0"/>
              <a:t>II.B.2 Content of the directive </a:t>
            </a:r>
          </a:p>
        </p:txBody>
      </p:sp>
      <p:sp>
        <p:nvSpPr>
          <p:cNvPr id="3" name="Espace réservé du contenu 2">
            <a:extLst>
              <a:ext uri="{FF2B5EF4-FFF2-40B4-BE49-F238E27FC236}">
                <a16:creationId xmlns:a16="http://schemas.microsoft.com/office/drawing/2014/main" id="{3AFCDD9A-464C-4EFE-9FAE-A952F4B68FF7}"/>
              </a:ext>
            </a:extLst>
          </p:cNvPr>
          <p:cNvSpPr>
            <a:spLocks noGrp="1"/>
          </p:cNvSpPr>
          <p:nvPr>
            <p:ph idx="1"/>
          </p:nvPr>
        </p:nvSpPr>
        <p:spPr>
          <a:xfrm>
            <a:off x="838200" y="1260630"/>
            <a:ext cx="10515600" cy="4916333"/>
          </a:xfrm>
        </p:spPr>
        <p:txBody>
          <a:bodyPr>
            <a:normAutofit fontScale="77500" lnSpcReduction="20000"/>
          </a:bodyPr>
          <a:lstStyle/>
          <a:p>
            <a:pPr marL="0" indent="0">
              <a:buNone/>
            </a:pPr>
            <a:r>
              <a:rPr lang="en-US" dirty="0"/>
              <a:t>- When a contract </a:t>
            </a:r>
            <a:r>
              <a:rPr lang="en-US" b="1" dirty="0"/>
              <a:t>is above the thresholds</a:t>
            </a:r>
            <a:r>
              <a:rPr lang="en-US" dirty="0"/>
              <a:t>, local authority must choose a procedure from those provided by the directives, namely an open procedure, a restricted procedure, a competitive procedure with negotiation, a competitive dialogue or innovation partnership. The award criteria is also unified with the key notion of “the most economically advantageous tender”, which imply a mix a several considerations, including the cost, the price-quality ratio or qualitative factor. </a:t>
            </a:r>
          </a:p>
          <a:p>
            <a:pPr marL="0" indent="0">
              <a:buNone/>
            </a:pPr>
            <a:r>
              <a:rPr lang="en-US" dirty="0"/>
              <a:t>-Cases ruled by the Court confirmed this restricted acceptation of procedures and criteria, excluding for instance that a national provision requires contracting authority to use the general and abstract criteria of the lowest price. </a:t>
            </a:r>
          </a:p>
          <a:p>
            <a:pPr marL="0" indent="0">
              <a:buNone/>
            </a:pPr>
            <a:r>
              <a:rPr lang="en-US" dirty="0"/>
              <a:t>Directive 2014/24 identify the following procedures: open procedure (art. 27), restricted procedure (art. 28), competitive procedure with negotiation (art. 29), competitive dialogue (art. 30), innovation partnership (art. 31). </a:t>
            </a:r>
          </a:p>
          <a:p>
            <a:pPr marL="0" indent="0" algn="just">
              <a:buNone/>
            </a:pPr>
            <a:r>
              <a:rPr lang="en-US" dirty="0"/>
              <a:t>According to art. 26, the choice of a competitive procedure with negotiation or a competitive dialogue requires a need of the contracting authority that cannot be met without adaptation of readily available solutions, or the need of a design and innovative solutions, or the impossibility for the contracting authority to establish technical specifications with sufficient precision. </a:t>
            </a:r>
          </a:p>
          <a:p>
            <a:pPr marL="0" indent="0">
              <a:buNone/>
            </a:pPr>
            <a:endParaRPr lang="fr-FR" dirty="0"/>
          </a:p>
        </p:txBody>
      </p:sp>
    </p:spTree>
    <p:extLst>
      <p:ext uri="{BB962C8B-B14F-4D97-AF65-F5344CB8AC3E}">
        <p14:creationId xmlns:p14="http://schemas.microsoft.com/office/powerpoint/2010/main" val="4178958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b="1" i="1" dirty="0">
                <a:solidFill>
                  <a:prstClr val="black"/>
                </a:solidFill>
              </a:rPr>
              <a:t>II.B.2 Content of the directive </a:t>
            </a:r>
            <a:r>
              <a:rPr lang="fr-FR" sz="2000" b="1" i="1" dirty="0" smtClean="0">
                <a:solidFill>
                  <a:prstClr val="black"/>
                </a:solidFill>
              </a:rPr>
              <a:t>– </a:t>
            </a:r>
            <a:r>
              <a:rPr lang="fr-FR" sz="2000" b="1" i="1" dirty="0" err="1" smtClean="0">
                <a:solidFill>
                  <a:prstClr val="black"/>
                </a:solidFill>
              </a:rPr>
              <a:t>specificity</a:t>
            </a:r>
            <a:r>
              <a:rPr lang="fr-FR" sz="2000" b="1" i="1" dirty="0" smtClean="0">
                <a:solidFill>
                  <a:prstClr val="black"/>
                </a:solidFill>
              </a:rPr>
              <a:t> of </a:t>
            </a:r>
            <a:r>
              <a:rPr lang="fr-FR" sz="2000" b="1" i="1" dirty="0" err="1" smtClean="0">
                <a:solidFill>
                  <a:prstClr val="black"/>
                </a:solidFill>
              </a:rPr>
              <a:t>dir</a:t>
            </a:r>
            <a:r>
              <a:rPr lang="fr-FR" sz="2000" b="1" i="1" dirty="0" smtClean="0">
                <a:solidFill>
                  <a:prstClr val="black"/>
                </a:solidFill>
              </a:rPr>
              <a:t>. 2014/25 o</a:t>
            </a:r>
            <a:r>
              <a:rPr lang="en-US" sz="2000" b="1" i="1" dirty="0" smtClean="0">
                <a:solidFill>
                  <a:prstClr val="black"/>
                </a:solidFill>
              </a:rPr>
              <a:t>n </a:t>
            </a:r>
            <a:r>
              <a:rPr lang="en-US" sz="2000" b="1" i="1" dirty="0">
                <a:solidFill>
                  <a:prstClr val="black"/>
                </a:solidFill>
              </a:rPr>
              <a:t>procurement by entities operating in the water, energy, transport and postal services sectors and repealing Directive 2004/17/EC</a:t>
            </a:r>
            <a:endParaRPr lang="fr-FR" dirty="0"/>
          </a:p>
        </p:txBody>
      </p:sp>
      <p:sp>
        <p:nvSpPr>
          <p:cNvPr id="3" name="Espace réservé du contenu 2"/>
          <p:cNvSpPr>
            <a:spLocks noGrp="1"/>
          </p:cNvSpPr>
          <p:nvPr>
            <p:ph idx="1"/>
          </p:nvPr>
        </p:nvSpPr>
        <p:spPr/>
        <p:txBody>
          <a:bodyPr>
            <a:normAutofit/>
          </a:bodyPr>
          <a:lstStyle/>
          <a:p>
            <a:r>
              <a:rPr lang="fr-FR" dirty="0" err="1"/>
              <a:t>Contracting</a:t>
            </a:r>
            <a:r>
              <a:rPr lang="fr-FR" dirty="0"/>
              <a:t> </a:t>
            </a:r>
            <a:r>
              <a:rPr lang="fr-FR" dirty="0" err="1" smtClean="0"/>
              <a:t>entities</a:t>
            </a:r>
            <a:r>
              <a:rPr lang="fr-FR" dirty="0" smtClean="0"/>
              <a:t> (entités adjudicatrices) are</a:t>
            </a:r>
          </a:p>
          <a:p>
            <a:pPr lvl="1"/>
            <a:r>
              <a:rPr lang="fr-FR" sz="1600" dirty="0" smtClean="0"/>
              <a:t> </a:t>
            </a:r>
            <a:r>
              <a:rPr lang="en-US" sz="1600" dirty="0"/>
              <a:t>contracting authorities or public undertakings and which pursue </a:t>
            </a:r>
            <a:r>
              <a:rPr lang="en-US" sz="1600" dirty="0" smtClean="0"/>
              <a:t>activities such as water supply, energy, transportation, postal services</a:t>
            </a:r>
          </a:p>
          <a:p>
            <a:pPr marL="457200" lvl="1" indent="0">
              <a:buNone/>
            </a:pPr>
            <a:endParaRPr lang="en-US" sz="1600" dirty="0" smtClean="0"/>
          </a:p>
          <a:p>
            <a:pPr lvl="1"/>
            <a:r>
              <a:rPr lang="en-US" sz="1600" dirty="0"/>
              <a:t>Public undertaking’ means any undertaking over which the contracting authorities may exercise directly or indirectly a dominant influence by virtue of their ownership of it, their financial participation therein, or the rules which govern it</a:t>
            </a:r>
            <a:r>
              <a:rPr lang="en-US" sz="1600" dirty="0" smtClean="0"/>
              <a:t>.  A </a:t>
            </a:r>
            <a:r>
              <a:rPr lang="en-US" sz="1600" dirty="0"/>
              <a:t>dominant influence on the part of the contracting authorities shall be presumed in any of the following cases in which those authorities, directly or indirectly:</a:t>
            </a:r>
          </a:p>
          <a:p>
            <a:pPr marL="1828800" lvl="4" indent="0">
              <a:buNone/>
            </a:pPr>
            <a:r>
              <a:rPr lang="en-US" sz="1400" dirty="0" smtClean="0"/>
              <a:t>(</a:t>
            </a:r>
            <a:r>
              <a:rPr lang="en-US" sz="1400" dirty="0"/>
              <a:t>a</a:t>
            </a:r>
            <a:r>
              <a:rPr lang="en-US" sz="1400" dirty="0" smtClean="0"/>
              <a:t>)  hold </a:t>
            </a:r>
            <a:r>
              <a:rPr lang="en-US" sz="1400" dirty="0"/>
              <a:t>the majority of the undertaking’s subscribed capital;</a:t>
            </a:r>
          </a:p>
          <a:p>
            <a:pPr marL="1828800" lvl="4" indent="0">
              <a:buNone/>
            </a:pPr>
            <a:endParaRPr lang="en-US" sz="1400" dirty="0"/>
          </a:p>
          <a:p>
            <a:pPr marL="1828800" lvl="4" indent="0">
              <a:buNone/>
            </a:pPr>
            <a:r>
              <a:rPr lang="en-US" sz="1400" dirty="0"/>
              <a:t>(</a:t>
            </a:r>
            <a:r>
              <a:rPr lang="en-US" sz="1400" dirty="0" smtClean="0"/>
              <a:t>b) control </a:t>
            </a:r>
            <a:r>
              <a:rPr lang="en-US" sz="1400" dirty="0"/>
              <a:t>the majority of the votes attaching to shares issued by the undertaking,</a:t>
            </a:r>
          </a:p>
          <a:p>
            <a:pPr marL="1828800" lvl="4" indent="0">
              <a:buNone/>
            </a:pPr>
            <a:endParaRPr lang="en-US" sz="1400" dirty="0"/>
          </a:p>
          <a:p>
            <a:pPr marL="1828800" lvl="4" indent="0">
              <a:buNone/>
            </a:pPr>
            <a:r>
              <a:rPr lang="en-US" sz="1400" dirty="0"/>
              <a:t>(</a:t>
            </a:r>
            <a:r>
              <a:rPr lang="en-US" sz="1400" dirty="0" smtClean="0"/>
              <a:t>c) can </a:t>
            </a:r>
            <a:r>
              <a:rPr lang="en-US" sz="1400" dirty="0"/>
              <a:t>appoint more than half of the undertaking’s administrative, management or supervisory body</a:t>
            </a:r>
            <a:r>
              <a:rPr lang="en-US" sz="1400" dirty="0" smtClean="0"/>
              <a:t>.</a:t>
            </a:r>
            <a:endParaRPr lang="en-US" sz="1400" dirty="0"/>
          </a:p>
          <a:p>
            <a:pPr lvl="1" algn="just"/>
            <a:r>
              <a:rPr lang="en-US" sz="1600" dirty="0"/>
              <a:t>special or exclusive rights’ means rights granted by a competent authority of a Member State by way of any legislative, regulatory or administrative provision the effect of which is to limit the exercise of activities</a:t>
            </a:r>
            <a:endParaRPr lang="en-US" sz="1600" dirty="0" smtClean="0"/>
          </a:p>
          <a:p>
            <a:pPr marL="1828800" lvl="4" indent="0">
              <a:buNone/>
            </a:pPr>
            <a:endParaRPr lang="fr-FR" sz="1400" dirty="0" smtClean="0"/>
          </a:p>
        </p:txBody>
      </p:sp>
    </p:spTree>
    <p:extLst>
      <p:ext uri="{BB962C8B-B14F-4D97-AF65-F5344CB8AC3E}">
        <p14:creationId xmlns:p14="http://schemas.microsoft.com/office/powerpoint/2010/main" val="6860587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3416EB-6E32-483B-B952-3655FF9838F6}"/>
              </a:ext>
            </a:extLst>
          </p:cNvPr>
          <p:cNvSpPr>
            <a:spLocks noGrp="1"/>
          </p:cNvSpPr>
          <p:nvPr>
            <p:ph type="title"/>
          </p:nvPr>
        </p:nvSpPr>
        <p:spPr>
          <a:xfrm>
            <a:off x="838200" y="365125"/>
            <a:ext cx="10515600" cy="984281"/>
          </a:xfrm>
        </p:spPr>
        <p:txBody>
          <a:bodyPr>
            <a:normAutofit/>
          </a:bodyPr>
          <a:lstStyle/>
          <a:p>
            <a:r>
              <a:rPr lang="fr-FR" sz="2000" b="1" i="1" dirty="0" smtClean="0"/>
              <a:t>II.B.4 </a:t>
            </a:r>
            <a:r>
              <a:rPr lang="fr-FR" sz="2000" b="1" i="1" dirty="0"/>
              <a:t>– Exclusion of </a:t>
            </a:r>
            <a:r>
              <a:rPr lang="fr-FR" sz="2000" b="1" i="1" dirty="0" err="1"/>
              <a:t>competition</a:t>
            </a:r>
            <a:r>
              <a:rPr lang="fr-FR" sz="2000" b="1" i="1" dirty="0"/>
              <a:t> </a:t>
            </a:r>
            <a:r>
              <a:rPr lang="fr-FR" sz="2000" b="1" i="1" dirty="0" err="1"/>
              <a:t>requirements</a:t>
            </a:r>
            <a:r>
              <a:rPr lang="fr-FR" sz="2000" b="1" i="1" dirty="0"/>
              <a:t> (in house case)</a:t>
            </a:r>
          </a:p>
        </p:txBody>
      </p:sp>
      <p:sp>
        <p:nvSpPr>
          <p:cNvPr id="3" name="Espace réservé du contenu 2">
            <a:extLst>
              <a:ext uri="{FF2B5EF4-FFF2-40B4-BE49-F238E27FC236}">
                <a16:creationId xmlns:a16="http://schemas.microsoft.com/office/drawing/2014/main" id="{5B7226FB-09D3-46B7-9B9A-92FF74732AFF}"/>
              </a:ext>
            </a:extLst>
          </p:cNvPr>
          <p:cNvSpPr>
            <a:spLocks noGrp="1"/>
          </p:cNvSpPr>
          <p:nvPr>
            <p:ph idx="1"/>
          </p:nvPr>
        </p:nvSpPr>
        <p:spPr>
          <a:xfrm>
            <a:off x="838200" y="1349406"/>
            <a:ext cx="10515600" cy="4827557"/>
          </a:xfrm>
        </p:spPr>
        <p:txBody>
          <a:bodyPr>
            <a:normAutofit fontScale="55000" lnSpcReduction="20000"/>
          </a:bodyPr>
          <a:lstStyle/>
          <a:p>
            <a:pPr marL="0" indent="0" algn="just">
              <a:buNone/>
            </a:pPr>
            <a:r>
              <a:rPr lang="en-US" b="1" dirty="0"/>
              <a:t>Article 12 (dir. 2014/24)</a:t>
            </a:r>
          </a:p>
          <a:p>
            <a:pPr marL="0" indent="0" algn="just">
              <a:buNone/>
            </a:pPr>
            <a:r>
              <a:rPr lang="en-US" dirty="0"/>
              <a:t>Public contracts between entities within the public sector</a:t>
            </a:r>
          </a:p>
          <a:p>
            <a:pPr marL="0" indent="0" algn="just">
              <a:buNone/>
            </a:pPr>
            <a:r>
              <a:rPr lang="en-US" dirty="0"/>
              <a:t>1.   A public contract awarded by a contracting authority to a legal person governed by private or public law shall fall outside the scope of this Directive where all of the following conditions are fulfilled:</a:t>
            </a:r>
          </a:p>
          <a:p>
            <a:pPr marL="0" indent="0" algn="just">
              <a:buNone/>
            </a:pPr>
            <a:r>
              <a:rPr lang="en-US" dirty="0"/>
              <a:t>(a) the contracting authority exercises over the legal person concerned a control which is similar to that which it exercises over its own departments;)</a:t>
            </a:r>
          </a:p>
          <a:p>
            <a:pPr marL="0" indent="0" algn="just">
              <a:buNone/>
            </a:pPr>
            <a:r>
              <a:rPr lang="en-US" dirty="0"/>
              <a:t>(b) more than 80 % of the activities of the controlled legal person are carried out in the performance of tasks entrusted to it by the controlling contracting authority or by other legal persons controlled by that contracting authority; and</a:t>
            </a:r>
          </a:p>
          <a:p>
            <a:pPr marL="0" indent="0" algn="just">
              <a:buNone/>
            </a:pPr>
            <a:r>
              <a:rPr lang="en-US" dirty="0"/>
              <a:t>(c) there is no direct private capital participation in the controlled legal person with the exception of non-controlling and non-blocking forms of private capital participation required by national legislative provisions, in conformity with the Treaties, which do not exert a decisive influence on the controlled legal person.</a:t>
            </a:r>
          </a:p>
          <a:p>
            <a:pPr marL="0" indent="0" algn="just">
              <a:buNone/>
            </a:pPr>
            <a:r>
              <a:rPr lang="en-US" dirty="0"/>
              <a:t>A contracting authority shall be deemed to exercise over a legal person a control similar to that which it exercises over its own departments within the meaning of point (a) of the first subparagraph where it exercises a decisive influence over both strategic objectives and significant decisions of the controlled legal person. Such control may also be exercised by another legal person, which is itself controlled in the same way by the contracting authority</a:t>
            </a:r>
            <a:r>
              <a:rPr lang="en-US" dirty="0" smtClean="0"/>
              <a:t>.</a:t>
            </a:r>
          </a:p>
          <a:p>
            <a:pPr marL="0" indent="0" algn="just">
              <a:buNone/>
            </a:pPr>
            <a:endParaRPr lang="en-US" dirty="0"/>
          </a:p>
          <a:p>
            <a:pPr marL="0" indent="0" algn="just">
              <a:buNone/>
            </a:pPr>
            <a:r>
              <a:rPr lang="en-US" b="1" dirty="0" smtClean="0"/>
              <a:t>Codification of previous cases: </a:t>
            </a:r>
            <a:r>
              <a:rPr lang="en-US" i="1" dirty="0"/>
              <a:t>Teckal </a:t>
            </a:r>
            <a:r>
              <a:rPr lang="en-US" dirty="0" smtClean="0"/>
              <a:t> 18 </a:t>
            </a:r>
            <a:r>
              <a:rPr lang="en-US" dirty="0" err="1"/>
              <a:t>nov.</a:t>
            </a:r>
            <a:r>
              <a:rPr lang="en-US" dirty="0"/>
              <a:t> 1999, </a:t>
            </a:r>
            <a:r>
              <a:rPr lang="en-US" dirty="0" err="1"/>
              <a:t>aff</a:t>
            </a:r>
            <a:r>
              <a:rPr lang="en-US" dirty="0"/>
              <a:t>. C-107/98 (Teckal) and CJCE, 13 </a:t>
            </a:r>
            <a:r>
              <a:rPr lang="en-US" dirty="0" err="1"/>
              <a:t>nov.</a:t>
            </a:r>
            <a:r>
              <a:rPr lang="en-US" dirty="0"/>
              <a:t> 2008, </a:t>
            </a:r>
            <a:r>
              <a:rPr lang="en-US" i="1" dirty="0" err="1"/>
              <a:t>Coditel</a:t>
            </a:r>
            <a:r>
              <a:rPr lang="en-US" i="1" dirty="0"/>
              <a:t> Brabant, </a:t>
            </a:r>
            <a:r>
              <a:rPr lang="en-US" dirty="0" err="1"/>
              <a:t>aff</a:t>
            </a:r>
            <a:r>
              <a:rPr lang="en-US" dirty="0"/>
              <a:t>. C-324/07</a:t>
            </a:r>
            <a:endParaRPr lang="fr-FR" dirty="0"/>
          </a:p>
        </p:txBody>
      </p:sp>
    </p:spTree>
    <p:extLst>
      <p:ext uri="{BB962C8B-B14F-4D97-AF65-F5344CB8AC3E}">
        <p14:creationId xmlns:p14="http://schemas.microsoft.com/office/powerpoint/2010/main" val="42231734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F3E5D-EBC6-4D63-A313-4797B15C18B6}"/>
              </a:ext>
            </a:extLst>
          </p:cNvPr>
          <p:cNvSpPr>
            <a:spLocks noGrp="1"/>
          </p:cNvSpPr>
          <p:nvPr>
            <p:ph type="title"/>
          </p:nvPr>
        </p:nvSpPr>
        <p:spPr>
          <a:xfrm>
            <a:off x="838200" y="365126"/>
            <a:ext cx="10515600" cy="842238"/>
          </a:xfrm>
        </p:spPr>
        <p:txBody>
          <a:bodyPr>
            <a:normAutofit/>
          </a:bodyPr>
          <a:lstStyle/>
          <a:p>
            <a:r>
              <a:rPr lang="en-US" sz="2000" b="1" i="1" dirty="0"/>
              <a:t>II.B.3 – Exclusion of competition requirements (in house case)</a:t>
            </a:r>
            <a:endParaRPr lang="fr-FR" sz="2000" b="1" i="1" dirty="0"/>
          </a:p>
        </p:txBody>
      </p:sp>
      <p:sp>
        <p:nvSpPr>
          <p:cNvPr id="3" name="Espace réservé du contenu 2">
            <a:extLst>
              <a:ext uri="{FF2B5EF4-FFF2-40B4-BE49-F238E27FC236}">
                <a16:creationId xmlns:a16="http://schemas.microsoft.com/office/drawing/2014/main" id="{6D5BAE28-627A-4922-9543-BBA38F5AD051}"/>
              </a:ext>
            </a:extLst>
          </p:cNvPr>
          <p:cNvSpPr>
            <a:spLocks noGrp="1"/>
          </p:cNvSpPr>
          <p:nvPr>
            <p:ph idx="1"/>
          </p:nvPr>
        </p:nvSpPr>
        <p:spPr>
          <a:xfrm>
            <a:off x="838200" y="825624"/>
            <a:ext cx="10515600" cy="5351340"/>
          </a:xfrm>
        </p:spPr>
        <p:txBody>
          <a:bodyPr>
            <a:noAutofit/>
          </a:bodyPr>
          <a:lstStyle/>
          <a:p>
            <a:pPr marL="0" indent="0">
              <a:buNone/>
            </a:pPr>
            <a:endParaRPr lang="en-US" sz="1200" dirty="0"/>
          </a:p>
          <a:p>
            <a:pPr marL="0" indent="0">
              <a:buNone/>
            </a:pPr>
            <a:r>
              <a:rPr lang="fr-FR" sz="1200" b="1" dirty="0"/>
              <a:t>CJUE, 8 décembre 2016, </a:t>
            </a:r>
            <a:r>
              <a:rPr lang="fr-FR" sz="1200" b="1" dirty="0" err="1"/>
              <a:t>Undis</a:t>
            </a:r>
            <a:r>
              <a:rPr lang="fr-FR" sz="1200" b="1" dirty="0"/>
              <a:t>, </a:t>
            </a:r>
            <a:r>
              <a:rPr lang="fr-FR" sz="1200" b="1" dirty="0" err="1"/>
              <a:t>aff.</a:t>
            </a:r>
            <a:r>
              <a:rPr lang="fr-FR" sz="1200" b="1" dirty="0"/>
              <a:t> C-553/15 (</a:t>
            </a:r>
            <a:r>
              <a:rPr lang="fr-FR" sz="1200" b="1" dirty="0" err="1"/>
              <a:t>example</a:t>
            </a:r>
            <a:r>
              <a:rPr lang="fr-FR" sz="1200" b="1" dirty="0"/>
              <a:t> in house)</a:t>
            </a:r>
            <a:endParaRPr lang="en-US" sz="1200" b="1" dirty="0"/>
          </a:p>
          <a:p>
            <a:pPr marL="0" indent="0">
              <a:buNone/>
            </a:pPr>
            <a:r>
              <a:rPr lang="en-US" sz="1400" dirty="0"/>
              <a:t>In accordance with the case-law of the Court, the main </a:t>
            </a:r>
            <a:r>
              <a:rPr lang="en-US" sz="1400" b="1" dirty="0"/>
              <a:t>objective of the rules of EU law in the field of public contracts, namely the free movement of goods and services and the opening-up of undistorted competition in all the Member States, implies the obligation to apply the rules regarding the procedures for the award of public contracts provided for by the relevant directives, where a contracting authority, such as a local authority, is planning to enter into a written contract for pecuniary interest with a separate legal body, whether or not that body is itself a contracting authority (see, to that effect, judgments of 18 November </a:t>
            </a:r>
            <a:r>
              <a:rPr lang="en-US" sz="1400" dirty="0"/>
              <a:t>1999, Teckal, C‑107/98, EU:C:1999:562, paragraph 51, and of 11 January 2005, Stadt Halle and RPL </a:t>
            </a:r>
            <a:r>
              <a:rPr lang="en-US" sz="1400" dirty="0" err="1"/>
              <a:t>Lochau</a:t>
            </a:r>
            <a:r>
              <a:rPr lang="en-US" sz="1400" dirty="0"/>
              <a:t>, C‑26/03, EU:C:2005:5, paragraphs 44 and 47).</a:t>
            </a:r>
          </a:p>
          <a:p>
            <a:pPr marL="0" indent="0">
              <a:buNone/>
            </a:pPr>
            <a:r>
              <a:rPr lang="en-US" sz="1400" dirty="0"/>
              <a:t>29 The Court has </a:t>
            </a:r>
            <a:r>
              <a:rPr lang="en-US" sz="1400" dirty="0" err="1"/>
              <a:t>emphasised</a:t>
            </a:r>
            <a:r>
              <a:rPr lang="en-US" sz="1400" dirty="0"/>
              <a:t> that any exception to the application of that obligation must be interpreted strictly (judgments of 11 January 2005, Stadt Halle and RPL </a:t>
            </a:r>
            <a:r>
              <a:rPr lang="en-US" sz="1400" dirty="0" err="1"/>
              <a:t>Lochau</a:t>
            </a:r>
            <a:r>
              <a:rPr lang="en-US" sz="1400" dirty="0"/>
              <a:t>, C‑26/03, EU:C:2005:5, paragraph 46, and of 8 May 2014, </a:t>
            </a:r>
            <a:r>
              <a:rPr lang="en-US" sz="1400" dirty="0" err="1"/>
              <a:t>Datenlotsen</a:t>
            </a:r>
            <a:r>
              <a:rPr lang="en-US" sz="1400" dirty="0"/>
              <a:t> </a:t>
            </a:r>
            <a:r>
              <a:rPr lang="en-US" sz="1400" dirty="0" err="1"/>
              <a:t>Informationssysteme</a:t>
            </a:r>
            <a:r>
              <a:rPr lang="en-US" sz="1400" dirty="0"/>
              <a:t>, C‑15/13, EU:C:2014:303, paragraph 23).</a:t>
            </a:r>
          </a:p>
          <a:p>
            <a:pPr marL="0" indent="0">
              <a:buNone/>
            </a:pPr>
            <a:r>
              <a:rPr lang="en-US" sz="1400" dirty="0"/>
              <a:t>30 Given that a public authority </a:t>
            </a:r>
            <a:r>
              <a:rPr lang="en-US" sz="1400" b="1" dirty="0"/>
              <a:t>has the possibility of performing the tasks conferred on it in the public interest by using its own administrative, technical and other resources, without being obliged to call on outside entities not forming part of its own departments </a:t>
            </a:r>
            <a:r>
              <a:rPr lang="en-US" sz="1400" dirty="0"/>
              <a:t>(see, to that effect, judgment of 11 January 2005, Stadt Halle and RPL </a:t>
            </a:r>
            <a:r>
              <a:rPr lang="en-US" sz="1400" dirty="0" err="1"/>
              <a:t>Lochau</a:t>
            </a:r>
            <a:r>
              <a:rPr lang="en-US" sz="1400" dirty="0"/>
              <a:t>, C‑26/03, EU:C:2005:5, paragraph 48), the Court justified the recognition of the exception for so-called ‘in-house’ awards, by the existence, in such a case, of a specific internal link between the contracting authority and the contractor, even if the latter is an entirely separate legal entity (see, to that effect, judgment of 8 May 2014, </a:t>
            </a:r>
            <a:r>
              <a:rPr lang="en-US" sz="1400" dirty="0" err="1"/>
              <a:t>Datenlotsen</a:t>
            </a:r>
            <a:r>
              <a:rPr lang="en-US" sz="1400" dirty="0"/>
              <a:t> </a:t>
            </a:r>
            <a:r>
              <a:rPr lang="en-US" sz="1400" dirty="0" err="1"/>
              <a:t>Informationssysteme</a:t>
            </a:r>
            <a:r>
              <a:rPr lang="en-US" sz="1400" dirty="0"/>
              <a:t>, C‑15/13, EU:C:2014:303, paragraph 29). In such cases, it may be considered that the contracting authority, in actual fact, uses its own resources (see, to that effect, judgment of 8 May 2014, </a:t>
            </a:r>
            <a:r>
              <a:rPr lang="en-US" sz="1400" dirty="0" err="1"/>
              <a:t>Datenlotsen</a:t>
            </a:r>
            <a:r>
              <a:rPr lang="en-US" sz="1400" dirty="0"/>
              <a:t> </a:t>
            </a:r>
            <a:r>
              <a:rPr lang="en-US" sz="1400" dirty="0" err="1"/>
              <a:t>Informationssysteme</a:t>
            </a:r>
            <a:r>
              <a:rPr lang="en-US" sz="1400" dirty="0"/>
              <a:t>, C‑15/13, EU:C:2014:303, paragraph 25) and that the contractor is almost part of its internal departments</a:t>
            </a:r>
            <a:r>
              <a:rPr lang="en-US" sz="1400" dirty="0" smtClean="0"/>
              <a:t>.</a:t>
            </a:r>
            <a:endParaRPr lang="en-US" sz="1400" dirty="0"/>
          </a:p>
        </p:txBody>
      </p:sp>
    </p:spTree>
    <p:extLst>
      <p:ext uri="{BB962C8B-B14F-4D97-AF65-F5344CB8AC3E}">
        <p14:creationId xmlns:p14="http://schemas.microsoft.com/office/powerpoint/2010/main" val="11402822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200" b="1" dirty="0"/>
              <a:t>CJUE, 8 décembre 2016, </a:t>
            </a:r>
            <a:r>
              <a:rPr lang="fr-FR" sz="2200" b="1" dirty="0" err="1"/>
              <a:t>Undis</a:t>
            </a:r>
            <a:r>
              <a:rPr lang="fr-FR" sz="2200" b="1" dirty="0"/>
              <a:t>, </a:t>
            </a:r>
            <a:r>
              <a:rPr lang="fr-FR" sz="2200" b="1" dirty="0" err="1"/>
              <a:t>aff.</a:t>
            </a:r>
            <a:r>
              <a:rPr lang="fr-FR" sz="2200" b="1" dirty="0"/>
              <a:t> C-553/15 (</a:t>
            </a:r>
            <a:r>
              <a:rPr lang="fr-FR" sz="2200" b="1" dirty="0" err="1"/>
              <a:t>example</a:t>
            </a:r>
            <a:r>
              <a:rPr lang="fr-FR" sz="2200" b="1" dirty="0"/>
              <a:t> in house)</a:t>
            </a:r>
            <a:r>
              <a:rPr lang="en-US" b="1" dirty="0"/>
              <a:t/>
            </a:r>
            <a:br>
              <a:rPr lang="en-US" b="1" dirty="0"/>
            </a:br>
            <a:endParaRPr lang="fr-FR" dirty="0"/>
          </a:p>
        </p:txBody>
      </p:sp>
      <p:sp>
        <p:nvSpPr>
          <p:cNvPr id="3" name="Espace réservé du contenu 2"/>
          <p:cNvSpPr>
            <a:spLocks noGrp="1"/>
          </p:cNvSpPr>
          <p:nvPr>
            <p:ph idx="1"/>
          </p:nvPr>
        </p:nvSpPr>
        <p:spPr/>
        <p:txBody>
          <a:bodyPr>
            <a:normAutofit fontScale="85000" lnSpcReduction="20000"/>
          </a:bodyPr>
          <a:lstStyle/>
          <a:p>
            <a:pPr marL="0" indent="0">
              <a:buNone/>
            </a:pPr>
            <a:r>
              <a:rPr lang="en-US" dirty="0"/>
              <a:t>31 That exception requires</a:t>
            </a:r>
            <a:r>
              <a:rPr lang="en-US" b="1" dirty="0"/>
              <a:t>, in addition to the contracting authority exercising over the contractor a control similar to that which it exercises over its own departments, that that contractor performs the essential part of its activities for the benefit of the contracting authority or authorities which control it </a:t>
            </a:r>
            <a:r>
              <a:rPr lang="en-US" dirty="0"/>
              <a:t>(see, to that effect, judgment of 18 November 1999, Teckal, C‑107/98, EU:C:1999:562, paragraph 50).</a:t>
            </a:r>
          </a:p>
          <a:p>
            <a:pPr marL="0" indent="0">
              <a:buNone/>
            </a:pPr>
            <a:r>
              <a:rPr lang="en-US" dirty="0"/>
              <a:t>32 Thus, it is essential that the contractor’s activity be principally devoted to the controlling authority or authorities; the nature of any other activity may only be marginal. In order to determine whether that is the case, the court having jurisdiction must take into account all the facts of the case, both qualitative and quantitative. In that regard, the relevant turnover is the turnover that that contractor achieves pursuant to the award decisions taken by that or those controlling authorities (see, to that effect, judgments of 11 May 2006, </a:t>
            </a:r>
            <a:r>
              <a:rPr lang="en-US" dirty="0" err="1"/>
              <a:t>Carbotermo</a:t>
            </a:r>
            <a:r>
              <a:rPr lang="en-US" dirty="0"/>
              <a:t> and </a:t>
            </a:r>
            <a:r>
              <a:rPr lang="en-US" dirty="0" err="1"/>
              <a:t>Consorzio</a:t>
            </a:r>
            <a:r>
              <a:rPr lang="en-US" dirty="0"/>
              <a:t> </a:t>
            </a:r>
            <a:r>
              <a:rPr lang="en-US" dirty="0" err="1"/>
              <a:t>Alisei</a:t>
            </a:r>
            <a:r>
              <a:rPr lang="en-US" dirty="0"/>
              <a:t>, C‑340/04, EU:C:2006:308, paragraphs 63 and 65, and of 17 July 2008, Commission v Italy, C‑371/05, not published, EU:C:2008:410, paragraph 31).</a:t>
            </a:r>
            <a:endParaRPr lang="fr-FR" dirty="0"/>
          </a:p>
          <a:p>
            <a:pPr marL="0" indent="0">
              <a:buNone/>
            </a:pPr>
            <a:endParaRPr lang="fr-FR" dirty="0"/>
          </a:p>
        </p:txBody>
      </p:sp>
    </p:spTree>
    <p:extLst>
      <p:ext uri="{BB962C8B-B14F-4D97-AF65-F5344CB8AC3E}">
        <p14:creationId xmlns:p14="http://schemas.microsoft.com/office/powerpoint/2010/main" val="3084900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33137" y="558265"/>
            <a:ext cx="11396311" cy="369332"/>
          </a:xfrm>
          <a:prstGeom prst="rect">
            <a:avLst/>
          </a:prstGeom>
          <a:noFill/>
        </p:spPr>
        <p:txBody>
          <a:bodyPr wrap="square" rtlCol="0">
            <a:spAutoFit/>
          </a:bodyPr>
          <a:lstStyle/>
          <a:p>
            <a:endParaRPr lang="fr-FR" dirty="0"/>
          </a:p>
        </p:txBody>
      </p:sp>
      <p:sp>
        <p:nvSpPr>
          <p:cNvPr id="3" name="ZoneTexte 2"/>
          <p:cNvSpPr txBox="1"/>
          <p:nvPr/>
        </p:nvSpPr>
        <p:spPr>
          <a:xfrm>
            <a:off x="573741" y="558265"/>
            <a:ext cx="10551459" cy="5847755"/>
          </a:xfrm>
          <a:prstGeom prst="rect">
            <a:avLst/>
          </a:prstGeom>
          <a:noFill/>
        </p:spPr>
        <p:txBody>
          <a:bodyPr wrap="square" rtlCol="0">
            <a:spAutoFit/>
          </a:bodyPr>
          <a:lstStyle/>
          <a:p>
            <a:pPr marL="285750" indent="-285750">
              <a:buFontTx/>
              <a:buChar char="-"/>
            </a:pPr>
            <a:r>
              <a:rPr lang="fr-FR" sz="2200" b="1" dirty="0"/>
              <a:t>Diversity of disputes for network industries</a:t>
            </a:r>
          </a:p>
          <a:p>
            <a:pPr marL="285750" indent="-285750">
              <a:buFontTx/>
              <a:buChar char="-"/>
            </a:pPr>
            <a:endParaRPr lang="fr-FR" sz="2200" b="1" dirty="0"/>
          </a:p>
          <a:p>
            <a:pPr marL="742950" lvl="1" indent="-285750" algn="just">
              <a:buFontTx/>
              <a:buChar char="-"/>
            </a:pPr>
            <a:r>
              <a:rPr lang="fr-FR" sz="2200" dirty="0" err="1"/>
              <a:t>Specific</a:t>
            </a:r>
            <a:r>
              <a:rPr lang="fr-FR" sz="2200" dirty="0"/>
              <a:t> </a:t>
            </a:r>
            <a:r>
              <a:rPr lang="fr-FR" sz="2200" dirty="0" err="1"/>
              <a:t>litigations</a:t>
            </a:r>
            <a:r>
              <a:rPr lang="fr-FR" sz="2200" dirty="0"/>
              <a:t> for questions </a:t>
            </a:r>
            <a:r>
              <a:rPr lang="fr-FR" sz="2200" dirty="0" err="1"/>
              <a:t>arising</a:t>
            </a:r>
            <a:r>
              <a:rPr lang="fr-FR" sz="2200" dirty="0"/>
              <a:t> </a:t>
            </a:r>
            <a:r>
              <a:rPr lang="fr-FR" sz="2200" dirty="0" err="1"/>
              <a:t>with</a:t>
            </a:r>
            <a:r>
              <a:rPr lang="fr-FR" sz="2200" dirty="0"/>
              <a:t> the content of directives: scope of </a:t>
            </a:r>
            <a:r>
              <a:rPr lang="fr-FR" sz="2200" dirty="0" err="1"/>
              <a:t>unbundling</a:t>
            </a:r>
            <a:r>
              <a:rPr lang="fr-FR" sz="2200" dirty="0"/>
              <a:t>, </a:t>
            </a:r>
            <a:r>
              <a:rPr lang="fr-FR" sz="2200" dirty="0" err="1"/>
              <a:t>definition</a:t>
            </a:r>
            <a:r>
              <a:rPr lang="fr-FR" sz="2200" dirty="0"/>
              <a:t> of </a:t>
            </a:r>
            <a:r>
              <a:rPr lang="fr-FR" sz="2200" dirty="0" err="1"/>
              <a:t>universal</a:t>
            </a:r>
            <a:r>
              <a:rPr lang="fr-FR" sz="2200" dirty="0"/>
              <a:t> service, </a:t>
            </a:r>
            <a:r>
              <a:rPr lang="fr-FR" sz="2200" dirty="0" err="1"/>
              <a:t>delimitation</a:t>
            </a:r>
            <a:r>
              <a:rPr lang="fr-FR" sz="2200" dirty="0"/>
              <a:t> of the public service obligations (case </a:t>
            </a:r>
            <a:r>
              <a:rPr lang="fr-FR" sz="2200" b="1" i="1" dirty="0" smtClean="0"/>
              <a:t>Anode</a:t>
            </a:r>
            <a:r>
              <a:rPr lang="fr-FR" sz="2200" dirty="0" smtClean="0"/>
              <a:t>), </a:t>
            </a:r>
            <a:r>
              <a:rPr lang="fr-FR" sz="2200" dirty="0" err="1"/>
              <a:t>independance</a:t>
            </a:r>
            <a:r>
              <a:rPr lang="fr-FR" sz="2200" dirty="0"/>
              <a:t> of </a:t>
            </a:r>
            <a:r>
              <a:rPr lang="fr-FR" sz="2200" dirty="0" err="1"/>
              <a:t>regulatoring</a:t>
            </a:r>
            <a:r>
              <a:rPr lang="fr-FR" sz="2200" dirty="0"/>
              <a:t> </a:t>
            </a:r>
            <a:r>
              <a:rPr lang="fr-FR" sz="2200" dirty="0" err="1"/>
              <a:t>authorities</a:t>
            </a:r>
            <a:r>
              <a:rPr lang="fr-FR" sz="2200" dirty="0"/>
              <a:t>, </a:t>
            </a:r>
            <a:r>
              <a:rPr lang="fr-FR" sz="2200" dirty="0" err="1"/>
              <a:t>definition</a:t>
            </a:r>
            <a:r>
              <a:rPr lang="fr-FR" sz="2200" dirty="0"/>
              <a:t> of the essentiel </a:t>
            </a:r>
            <a:r>
              <a:rPr lang="fr-FR" sz="2200" dirty="0" err="1"/>
              <a:t>functions</a:t>
            </a:r>
            <a:r>
              <a:rPr lang="fr-FR" sz="2200" dirty="0"/>
              <a:t> </a:t>
            </a:r>
            <a:r>
              <a:rPr lang="fr-FR" sz="2200" dirty="0" err="1"/>
              <a:t>given</a:t>
            </a:r>
            <a:r>
              <a:rPr lang="fr-FR" sz="2200" dirty="0"/>
              <a:t> to </a:t>
            </a:r>
            <a:r>
              <a:rPr lang="fr-FR" sz="2200" dirty="0" err="1"/>
              <a:t>these</a:t>
            </a:r>
            <a:r>
              <a:rPr lang="fr-FR" sz="2200" dirty="0"/>
              <a:t> </a:t>
            </a:r>
            <a:r>
              <a:rPr lang="fr-FR" sz="2200" dirty="0" err="1"/>
              <a:t>authorities</a:t>
            </a:r>
            <a:r>
              <a:rPr lang="fr-FR" sz="2200" dirty="0"/>
              <a:t> ; </a:t>
            </a:r>
          </a:p>
          <a:p>
            <a:pPr lvl="1"/>
            <a:endParaRPr lang="fr-FR" sz="2200" dirty="0"/>
          </a:p>
          <a:p>
            <a:pPr marL="742950" lvl="1" indent="-285750">
              <a:buFontTx/>
              <a:buChar char="-"/>
            </a:pPr>
            <a:r>
              <a:rPr lang="fr-FR" sz="2200" dirty="0" err="1"/>
              <a:t>Litigations</a:t>
            </a:r>
            <a:r>
              <a:rPr lang="fr-FR" sz="2200" dirty="0"/>
              <a:t> </a:t>
            </a:r>
            <a:r>
              <a:rPr lang="fr-FR" sz="2200" dirty="0" err="1"/>
              <a:t>related</a:t>
            </a:r>
            <a:r>
              <a:rPr lang="fr-FR" sz="2200" dirty="0"/>
              <a:t> to the </a:t>
            </a:r>
            <a:r>
              <a:rPr lang="fr-FR" sz="2200" dirty="0" err="1"/>
              <a:t>traditionnal</a:t>
            </a:r>
            <a:r>
              <a:rPr lang="fr-FR" sz="2200" dirty="0"/>
              <a:t> and </a:t>
            </a:r>
            <a:r>
              <a:rPr lang="fr-FR" sz="2200" dirty="0" err="1"/>
              <a:t>usual</a:t>
            </a:r>
            <a:r>
              <a:rPr lang="fr-FR" sz="2200" dirty="0"/>
              <a:t> </a:t>
            </a:r>
            <a:r>
              <a:rPr lang="fr-FR" sz="2200" dirty="0" err="1"/>
              <a:t>rules</a:t>
            </a:r>
            <a:r>
              <a:rPr lang="fr-FR" sz="2200" dirty="0"/>
              <a:t> of </a:t>
            </a:r>
            <a:r>
              <a:rPr lang="fr-FR" sz="2200" dirty="0" err="1"/>
              <a:t>competition</a:t>
            </a:r>
            <a:r>
              <a:rPr lang="fr-FR" sz="2200" dirty="0"/>
              <a:t> </a:t>
            </a:r>
            <a:r>
              <a:rPr lang="fr-FR" sz="2200" dirty="0" err="1"/>
              <a:t>law</a:t>
            </a:r>
            <a:r>
              <a:rPr lang="fr-FR" sz="2200" dirty="0"/>
              <a:t>: </a:t>
            </a:r>
          </a:p>
          <a:p>
            <a:pPr marL="1200150" lvl="2" indent="-285750" algn="just">
              <a:buFontTx/>
              <a:buChar char="-"/>
            </a:pPr>
            <a:r>
              <a:rPr lang="fr-FR" sz="2200" b="1" dirty="0"/>
              <a:t>Practice of abuse of dominant position </a:t>
            </a:r>
            <a:r>
              <a:rPr lang="fr-FR" sz="2200" dirty="0"/>
              <a:t>(102 TFUE), </a:t>
            </a:r>
            <a:r>
              <a:rPr lang="fr-FR" sz="2200" dirty="0" err="1"/>
              <a:t>delimitation</a:t>
            </a:r>
            <a:r>
              <a:rPr lang="fr-FR" sz="2200" dirty="0"/>
              <a:t> of the relevant </a:t>
            </a:r>
            <a:r>
              <a:rPr lang="fr-FR" sz="2200" dirty="0" err="1"/>
              <a:t>market</a:t>
            </a:r>
            <a:r>
              <a:rPr lang="fr-FR" sz="2200" dirty="0"/>
              <a:t> (case </a:t>
            </a:r>
            <a:r>
              <a:rPr lang="fr-FR" sz="2200" dirty="0" err="1"/>
              <a:t>Easyjet</a:t>
            </a:r>
            <a:r>
              <a:rPr lang="fr-FR" sz="2200" dirty="0"/>
              <a:t>), existence </a:t>
            </a:r>
            <a:r>
              <a:rPr lang="en-US" sz="2200" dirty="0"/>
              <a:t>and maintenance of preferential rights giving a competitive advantage on the market (case </a:t>
            </a:r>
            <a:r>
              <a:rPr lang="fr-FR" sz="2200" dirty="0" err="1"/>
              <a:t>Mytilinaios</a:t>
            </a:r>
            <a:r>
              <a:rPr lang="fr-FR" sz="2200" dirty="0"/>
              <a:t> AE, C 553/12); </a:t>
            </a:r>
          </a:p>
          <a:p>
            <a:pPr marL="1200150" lvl="2" indent="-285750" algn="just">
              <a:buFontTx/>
              <a:buChar char="-"/>
            </a:pPr>
            <a:r>
              <a:rPr lang="fr-FR" sz="2200" b="1" dirty="0"/>
              <a:t>Prohibition of trusts and agreement (101 TFUE)</a:t>
            </a:r>
          </a:p>
          <a:p>
            <a:pPr lvl="2" algn="just"/>
            <a:endParaRPr lang="fr-FR" sz="2200" b="1" dirty="0"/>
          </a:p>
          <a:p>
            <a:pPr marL="742950" lvl="1" indent="-285750" algn="just">
              <a:buFontTx/>
              <a:buChar char="-"/>
            </a:pPr>
            <a:r>
              <a:rPr lang="fr-FR" sz="2200" b="1" dirty="0" err="1"/>
              <a:t>Litigations</a:t>
            </a:r>
            <a:r>
              <a:rPr lang="fr-FR" sz="2200" b="1" dirty="0"/>
              <a:t> </a:t>
            </a:r>
            <a:r>
              <a:rPr lang="fr-FR" sz="2200" b="1" dirty="0" err="1"/>
              <a:t>related</a:t>
            </a:r>
            <a:r>
              <a:rPr lang="fr-FR" sz="2200" b="1" dirty="0"/>
              <a:t> to public </a:t>
            </a:r>
            <a:r>
              <a:rPr lang="fr-FR" sz="2200" b="1" dirty="0" err="1"/>
              <a:t>procurement</a:t>
            </a:r>
            <a:r>
              <a:rPr lang="fr-FR" sz="2200" b="1" dirty="0"/>
              <a:t> </a:t>
            </a:r>
            <a:r>
              <a:rPr lang="fr-FR" sz="2200" b="1" dirty="0" err="1"/>
              <a:t>law</a:t>
            </a:r>
            <a:r>
              <a:rPr lang="fr-FR" sz="2200" dirty="0"/>
              <a:t>: attribution of </a:t>
            </a:r>
            <a:r>
              <a:rPr lang="fr-FR" sz="2200" dirty="0" err="1"/>
              <a:t>contracts</a:t>
            </a:r>
            <a:r>
              <a:rPr lang="fr-FR" sz="2200" dirty="0"/>
              <a:t> of </a:t>
            </a:r>
            <a:r>
              <a:rPr lang="fr-FR" sz="2200" dirty="0" err="1"/>
              <a:t>procurement</a:t>
            </a:r>
            <a:r>
              <a:rPr lang="fr-FR" sz="2200" dirty="0"/>
              <a:t> or concessions to </a:t>
            </a:r>
            <a:r>
              <a:rPr lang="fr-FR" sz="2200" dirty="0" err="1"/>
              <a:t>economic</a:t>
            </a:r>
            <a:r>
              <a:rPr lang="fr-FR" sz="2200" dirty="0"/>
              <a:t> </a:t>
            </a:r>
            <a:r>
              <a:rPr lang="fr-FR" sz="2200" dirty="0" err="1"/>
              <a:t>operators</a:t>
            </a:r>
            <a:r>
              <a:rPr lang="fr-FR" sz="2200" dirty="0"/>
              <a:t> in the </a:t>
            </a:r>
            <a:r>
              <a:rPr lang="fr-FR" sz="2200" dirty="0" err="1"/>
              <a:t>field</a:t>
            </a:r>
            <a:r>
              <a:rPr lang="fr-FR" sz="2200" dirty="0"/>
              <a:t> of network industries, utilities directive (2014/25), </a:t>
            </a:r>
            <a:r>
              <a:rPr lang="fr-FR" sz="2200" dirty="0" err="1"/>
              <a:t>need</a:t>
            </a:r>
            <a:r>
              <a:rPr lang="fr-FR" sz="2200" dirty="0"/>
              <a:t> to </a:t>
            </a:r>
            <a:r>
              <a:rPr lang="fr-FR" sz="2200" dirty="0" err="1"/>
              <a:t>fulfill</a:t>
            </a:r>
            <a:r>
              <a:rPr lang="fr-FR" sz="2200" dirty="0"/>
              <a:t> </a:t>
            </a:r>
            <a:r>
              <a:rPr lang="fr-FR" sz="2200" dirty="0" err="1"/>
              <a:t>with</a:t>
            </a:r>
            <a:r>
              <a:rPr lang="fr-FR" sz="2200" dirty="0"/>
              <a:t> the </a:t>
            </a:r>
            <a:r>
              <a:rPr lang="fr-FR" sz="2200" dirty="0" err="1"/>
              <a:t>core</a:t>
            </a:r>
            <a:r>
              <a:rPr lang="fr-FR" sz="2200" dirty="0"/>
              <a:t> </a:t>
            </a:r>
            <a:r>
              <a:rPr lang="fr-FR" sz="2200" dirty="0" err="1"/>
              <a:t>principles</a:t>
            </a:r>
            <a:r>
              <a:rPr lang="fr-FR" sz="2200" dirty="0"/>
              <a:t> of public </a:t>
            </a:r>
            <a:r>
              <a:rPr lang="fr-FR" sz="2200" dirty="0" err="1"/>
              <a:t>procurement</a:t>
            </a:r>
            <a:r>
              <a:rPr lang="fr-FR" sz="2200" dirty="0"/>
              <a:t> as </a:t>
            </a:r>
            <a:r>
              <a:rPr lang="fr-FR" sz="2200" dirty="0" err="1"/>
              <a:t>defined</a:t>
            </a:r>
            <a:r>
              <a:rPr lang="fr-FR" sz="2200" dirty="0"/>
              <a:t> in case </a:t>
            </a:r>
            <a:r>
              <a:rPr lang="fr-FR" sz="2200" dirty="0" err="1"/>
              <a:t>Telaustria</a:t>
            </a:r>
            <a:r>
              <a:rPr lang="fr-FR" sz="2200" dirty="0"/>
              <a:t> (2000). </a:t>
            </a:r>
            <a:endParaRPr lang="fr-FR" dirty="0"/>
          </a:p>
        </p:txBody>
      </p:sp>
    </p:spTree>
    <p:extLst>
      <p:ext uri="{BB962C8B-B14F-4D97-AF65-F5344CB8AC3E}">
        <p14:creationId xmlns:p14="http://schemas.microsoft.com/office/powerpoint/2010/main" val="302537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000" b="1" dirty="0">
                <a:solidFill>
                  <a:srgbClr val="FF0000"/>
                </a:solidFill>
              </a:rPr>
              <a:t>I) Network industries and </a:t>
            </a:r>
            <a:r>
              <a:rPr lang="fr-FR" sz="3000" b="1" dirty="0" err="1">
                <a:solidFill>
                  <a:srgbClr val="FF0000"/>
                </a:solidFill>
              </a:rPr>
              <a:t>competition</a:t>
            </a:r>
            <a:r>
              <a:rPr lang="fr-FR" sz="3000" b="1" dirty="0">
                <a:solidFill>
                  <a:srgbClr val="FF0000"/>
                </a:solidFill>
              </a:rPr>
              <a:t> </a:t>
            </a:r>
            <a:r>
              <a:rPr lang="fr-FR" sz="3000" b="1" dirty="0" err="1">
                <a:solidFill>
                  <a:srgbClr val="FF0000"/>
                </a:solidFill>
              </a:rPr>
              <a:t>law</a:t>
            </a:r>
            <a:r>
              <a:rPr lang="fr-FR" sz="3000" b="1" dirty="0">
                <a:solidFill>
                  <a:srgbClr val="FF0000"/>
                </a:solidFill>
              </a:rPr>
              <a:t> : an </a:t>
            </a:r>
            <a:r>
              <a:rPr lang="fr-FR" sz="3000" b="1" dirty="0" err="1">
                <a:solidFill>
                  <a:srgbClr val="FF0000"/>
                </a:solidFill>
              </a:rPr>
              <a:t>overwiew</a:t>
            </a:r>
            <a:r>
              <a:rPr lang="fr-FR" sz="3000" b="1" dirty="0">
                <a:solidFill>
                  <a:srgbClr val="FF0000"/>
                </a:solidFill>
              </a:rPr>
              <a:t> </a:t>
            </a:r>
            <a:r>
              <a:rPr lang="fr-FR" sz="3000" b="1" dirty="0" smtClean="0">
                <a:solidFill>
                  <a:srgbClr val="FF0000"/>
                </a:solidFill>
              </a:rPr>
              <a:t>of the </a:t>
            </a:r>
            <a:r>
              <a:rPr lang="fr-FR" sz="3000" b="1" dirty="0" err="1" smtClean="0">
                <a:solidFill>
                  <a:srgbClr val="FF0000"/>
                </a:solidFill>
              </a:rPr>
              <a:t>interplay</a:t>
            </a:r>
            <a:endParaRPr lang="fr-FR" sz="3000" b="1" dirty="0">
              <a:solidFill>
                <a:srgbClr val="FF0000"/>
              </a:solidFill>
            </a:endParaRPr>
          </a:p>
        </p:txBody>
      </p:sp>
      <p:sp>
        <p:nvSpPr>
          <p:cNvPr id="3" name="Espace réservé du contenu 2"/>
          <p:cNvSpPr>
            <a:spLocks noGrp="1"/>
          </p:cNvSpPr>
          <p:nvPr>
            <p:ph idx="1"/>
          </p:nvPr>
        </p:nvSpPr>
        <p:spPr>
          <a:xfrm>
            <a:off x="838200" y="1449977"/>
            <a:ext cx="10515600" cy="4726986"/>
          </a:xfrm>
        </p:spPr>
        <p:txBody>
          <a:bodyPr>
            <a:normAutofit fontScale="85000" lnSpcReduction="20000"/>
          </a:bodyPr>
          <a:lstStyle/>
          <a:p>
            <a:pPr marL="0" indent="0" algn="just">
              <a:buNone/>
            </a:pPr>
            <a:r>
              <a:rPr lang="en-US" sz="2200" b="1" i="1" dirty="0"/>
              <a:t> </a:t>
            </a:r>
            <a:r>
              <a:rPr lang="en-US" sz="2200" b="1" i="1" dirty="0">
                <a:solidFill>
                  <a:srgbClr val="FF0000"/>
                </a:solidFill>
              </a:rPr>
              <a:t>I.A Applicability of EU law </a:t>
            </a:r>
          </a:p>
          <a:p>
            <a:pPr marL="0" indent="0" algn="just">
              <a:buNone/>
            </a:pPr>
            <a:r>
              <a:rPr lang="en-US" sz="2200" b="1" dirty="0" smtClean="0"/>
              <a:t>1 </a:t>
            </a:r>
            <a:r>
              <a:rPr lang="en-US" sz="2200" b="1" dirty="0" smtClean="0"/>
              <a:t>– Organic Scope</a:t>
            </a:r>
            <a:endParaRPr lang="en-US" sz="2200" b="1" dirty="0" smtClean="0"/>
          </a:p>
          <a:p>
            <a:pPr marL="0" indent="0" algn="just">
              <a:buNone/>
            </a:pPr>
            <a:r>
              <a:rPr lang="en-US" sz="2200" b="1" dirty="0" smtClean="0"/>
              <a:t>The </a:t>
            </a:r>
            <a:r>
              <a:rPr lang="en-US" sz="2200" b="1" dirty="0"/>
              <a:t>basic European Union competition rules are found in the Treaty on the Functioning of the European Union (TFEU) at Articles 101 and 102, which lay down a prohibition against restrictive agreements and abuse of dominance respectively.</a:t>
            </a:r>
            <a:r>
              <a:rPr lang="en-US" sz="2200" dirty="0"/>
              <a:t> </a:t>
            </a:r>
          </a:p>
          <a:p>
            <a:pPr marL="0" indent="0" algn="just">
              <a:buNone/>
            </a:pPr>
            <a:r>
              <a:rPr lang="en-US" sz="2100" i="1" dirty="0"/>
              <a:t>Article 101 -  (ex Article 81 TEC) </a:t>
            </a:r>
          </a:p>
          <a:p>
            <a:pPr marL="0" indent="0" algn="just">
              <a:buNone/>
            </a:pPr>
            <a:r>
              <a:rPr lang="en-US" sz="2100" i="1" dirty="0"/>
              <a:t>1. The following shall be prohibited as incompatible with the internal market: all agreements between undertakings, decisions by associations of undertakings and concerted practices which may affect trade between Member States and which have as their object or effect the prevention, restriction or distortion of competition within the internal market, and in particular those which: </a:t>
            </a:r>
          </a:p>
          <a:p>
            <a:pPr marL="0" indent="0" algn="just">
              <a:buNone/>
            </a:pPr>
            <a:r>
              <a:rPr lang="en-US" sz="2100" i="1" dirty="0"/>
              <a:t>(a) directly or indirectly fix purchase or selling prices or any other trading conditions; </a:t>
            </a:r>
          </a:p>
          <a:p>
            <a:pPr marL="0" indent="0" algn="just">
              <a:buNone/>
            </a:pPr>
            <a:r>
              <a:rPr lang="en-US" sz="2100" i="1" dirty="0"/>
              <a:t>(b) limit or control production, markets, technical development, or investment; </a:t>
            </a:r>
          </a:p>
          <a:p>
            <a:pPr marL="0" indent="0" algn="just">
              <a:buNone/>
            </a:pPr>
            <a:r>
              <a:rPr lang="en-US" sz="2100" i="1" dirty="0"/>
              <a:t>(c) share markets or sources of supply; </a:t>
            </a:r>
          </a:p>
          <a:p>
            <a:pPr marL="0" indent="0" algn="just">
              <a:buNone/>
            </a:pPr>
            <a:r>
              <a:rPr lang="en-US" sz="2100" i="1" dirty="0"/>
              <a:t>(d) apply dissimilar conditions to equivalent transactions with other trading parties, thereby placing them at a competitive disadvantage; </a:t>
            </a:r>
          </a:p>
          <a:p>
            <a:pPr marL="0" indent="0" algn="just">
              <a:buNone/>
            </a:pPr>
            <a:r>
              <a:rPr lang="en-US" sz="2100" i="1" dirty="0"/>
              <a:t>(e) make the conclusion of contracts subject to acceptance by the other parties of supplementary obligations which, by their nature or according to commercial usage, have no connection with the subject of such contracts. </a:t>
            </a:r>
          </a:p>
          <a:p>
            <a:pPr marL="0" indent="0" algn="just">
              <a:buNone/>
            </a:pPr>
            <a:endParaRPr lang="en-US" sz="2200" dirty="0"/>
          </a:p>
        </p:txBody>
      </p:sp>
    </p:spTree>
    <p:extLst>
      <p:ext uri="{BB962C8B-B14F-4D97-AF65-F5344CB8AC3E}">
        <p14:creationId xmlns:p14="http://schemas.microsoft.com/office/powerpoint/2010/main" val="3315972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728569"/>
          </a:xfrm>
        </p:spPr>
        <p:txBody>
          <a:bodyPr>
            <a:normAutofit/>
          </a:bodyPr>
          <a:lstStyle/>
          <a:p>
            <a:pPr algn="ctr"/>
            <a:r>
              <a:rPr lang="fr-FR" sz="2000" b="1" dirty="0"/>
              <a:t>Article 102 – Abuse of dominant position</a:t>
            </a:r>
          </a:p>
        </p:txBody>
      </p:sp>
      <p:sp>
        <p:nvSpPr>
          <p:cNvPr id="3" name="Espace réservé du contenu 2"/>
          <p:cNvSpPr>
            <a:spLocks noGrp="1"/>
          </p:cNvSpPr>
          <p:nvPr>
            <p:ph idx="1"/>
          </p:nvPr>
        </p:nvSpPr>
        <p:spPr>
          <a:xfrm>
            <a:off x="838200" y="1013012"/>
            <a:ext cx="10515600" cy="5154986"/>
          </a:xfrm>
        </p:spPr>
        <p:txBody>
          <a:bodyPr>
            <a:normAutofit lnSpcReduction="10000"/>
          </a:bodyPr>
          <a:lstStyle/>
          <a:p>
            <a:pPr marL="0" lvl="0" indent="0" algn="just">
              <a:buNone/>
            </a:pPr>
            <a:r>
              <a:rPr lang="en-US" sz="2300" dirty="0"/>
              <a:t> Article 102 TFEU prohibits “</a:t>
            </a:r>
            <a:r>
              <a:rPr lang="en-US" sz="2300" b="1" dirty="0"/>
              <a:t>any abuse by one or more undertakings of a dominant position within the internal market or in a substantial part of </a:t>
            </a:r>
            <a:r>
              <a:rPr lang="en-US" sz="2300" dirty="0"/>
              <a:t>it". A dominant position can be individual or collective since the text indicates "one or more undertakings". According to the letter of the Treaty, only the abuse of a dominant position is prohibited but not the dominant position itself. </a:t>
            </a:r>
          </a:p>
          <a:p>
            <a:pPr marL="0" lvl="0" indent="0" algn="just">
              <a:buNone/>
            </a:pPr>
            <a:r>
              <a:rPr lang="en-US" sz="2300" b="1" dirty="0"/>
              <a:t>However, from an economic viewpoint, it is market power and consequently the dominant position that needs to be kept in check; the abuse is relevant insofar as it reveals such a position. </a:t>
            </a:r>
          </a:p>
          <a:p>
            <a:pPr marL="0" lvl="0" indent="0" algn="just">
              <a:buNone/>
            </a:pPr>
            <a:r>
              <a:rPr lang="en-US" sz="2300" b="1" dirty="0"/>
              <a:t>Article 102 TFEU does not provide a definition of a dominant position</a:t>
            </a:r>
            <a:r>
              <a:rPr lang="en-US" sz="2300" dirty="0"/>
              <a:t>. Legal commentators usually distinguish two different definitions of a dominant position The dominant position of an undertaking is simply </a:t>
            </a:r>
            <a:r>
              <a:rPr lang="en-US" sz="2300" b="1" dirty="0"/>
              <a:t>the legal translation of its market power</a:t>
            </a:r>
            <a:r>
              <a:rPr lang="en-US" sz="2300" dirty="0"/>
              <a:t>, which itself is a reflection of the degree of elasticity of supply and demand: the more consumer demand is insensitive to variations in price (inelasticity of demand) and the more difficult it is for other </a:t>
            </a:r>
            <a:r>
              <a:rPr lang="en-US" sz="2300" dirty="0" err="1"/>
              <a:t>offerors</a:t>
            </a:r>
            <a:r>
              <a:rPr lang="en-US" sz="2300" dirty="0"/>
              <a:t> to adapt their production to meet the same need (inelasticity of supply) then the greater the market power of the undertaking in question will be. </a:t>
            </a:r>
          </a:p>
          <a:p>
            <a:pPr marL="0" lvl="0" indent="0" algn="just">
              <a:buNone/>
            </a:pPr>
            <a:endParaRPr lang="fr-FR" sz="2300" dirty="0"/>
          </a:p>
        </p:txBody>
      </p:sp>
    </p:spTree>
    <p:extLst>
      <p:ext uri="{BB962C8B-B14F-4D97-AF65-F5344CB8AC3E}">
        <p14:creationId xmlns:p14="http://schemas.microsoft.com/office/powerpoint/2010/main" val="3614315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b="1" dirty="0" smtClean="0"/>
              <a:t>2 – </a:t>
            </a:r>
            <a:r>
              <a:rPr lang="fr-FR" sz="2800" b="1" dirty="0" err="1" smtClean="0"/>
              <a:t>Material</a:t>
            </a:r>
            <a:r>
              <a:rPr lang="fr-FR" sz="2800" b="1" dirty="0" smtClean="0"/>
              <a:t> scope </a:t>
            </a:r>
            <a:r>
              <a:rPr lang="fr-FR" sz="3300" b="1" dirty="0" smtClean="0"/>
              <a:t/>
            </a:r>
            <a:br>
              <a:rPr lang="fr-FR" sz="3300" b="1" dirty="0" smtClean="0"/>
            </a:br>
            <a:r>
              <a:rPr lang="fr-FR" sz="2400" b="1" dirty="0" err="1" smtClean="0"/>
              <a:t>Criteria</a:t>
            </a:r>
            <a:r>
              <a:rPr lang="fr-FR" sz="2400" b="1" dirty="0" smtClean="0"/>
              <a:t> for </a:t>
            </a:r>
            <a:r>
              <a:rPr lang="fr-FR" sz="2400" b="1" dirty="0" err="1"/>
              <a:t>applying</a:t>
            </a:r>
            <a:r>
              <a:rPr lang="fr-FR" sz="2400" b="1" dirty="0"/>
              <a:t> EU </a:t>
            </a:r>
            <a:r>
              <a:rPr lang="fr-FR" sz="2400" b="1" dirty="0" err="1"/>
              <a:t>competition</a:t>
            </a:r>
            <a:r>
              <a:rPr lang="fr-FR" sz="2400" b="1" dirty="0"/>
              <a:t> </a:t>
            </a:r>
            <a:r>
              <a:rPr lang="fr-FR" sz="2400" b="1" dirty="0" err="1"/>
              <a:t>rules</a:t>
            </a:r>
            <a:r>
              <a:rPr lang="fr-FR" sz="2400" b="1" dirty="0"/>
              <a:t>: the qualification of </a:t>
            </a:r>
            <a:r>
              <a:rPr lang="fr-FR" sz="2400" b="1" dirty="0" err="1"/>
              <a:t>undertaking</a:t>
            </a:r>
            <a:r>
              <a:rPr lang="fr-FR" sz="2400" b="1" dirty="0"/>
              <a:t>  (case </a:t>
            </a:r>
            <a:r>
              <a:rPr lang="fr-FR" sz="2400" b="1" dirty="0" err="1" smtClean="0"/>
              <a:t>Höfner</a:t>
            </a:r>
            <a:r>
              <a:rPr lang="fr-FR" sz="2400" b="1" dirty="0"/>
              <a:t>, </a:t>
            </a:r>
            <a:r>
              <a:rPr lang="fr-FR" sz="2400" b="1" dirty="0" smtClean="0"/>
              <a:t>41/90, 23 April 1991)</a:t>
            </a:r>
            <a:endParaRPr lang="fr-FR" sz="2400" b="1" dirty="0"/>
          </a:p>
        </p:txBody>
      </p:sp>
      <p:sp>
        <p:nvSpPr>
          <p:cNvPr id="3" name="Espace réservé du contenu 2"/>
          <p:cNvSpPr>
            <a:spLocks noGrp="1"/>
          </p:cNvSpPr>
          <p:nvPr>
            <p:ph idx="1"/>
          </p:nvPr>
        </p:nvSpPr>
        <p:spPr/>
        <p:txBody>
          <a:bodyPr>
            <a:normAutofit fontScale="85000" lnSpcReduction="20000"/>
          </a:bodyPr>
          <a:lstStyle/>
          <a:p>
            <a:r>
              <a:rPr lang="en-US" dirty="0"/>
              <a:t>20 Having regard to the foregoing considerations, it is necessary to establish whether a public employment agency such as the </a:t>
            </a:r>
            <a:r>
              <a:rPr lang="en-US" dirty="0" err="1"/>
              <a:t>Bundesanstalt</a:t>
            </a:r>
            <a:r>
              <a:rPr lang="en-US" dirty="0"/>
              <a:t> may be regarded as an undertaking within the meaning of Articles 85 and 86 of the Treaty.</a:t>
            </a:r>
          </a:p>
          <a:p>
            <a:r>
              <a:rPr lang="en-US" dirty="0"/>
              <a:t>21 It must be observed, in the context of competition law, first that the concept of an undertaking encompasses every entity engaged in an economic activity, regardless of the legal status of the entity and the way in which it is financed and, secondly, that employment procurement is an economic activity.</a:t>
            </a:r>
          </a:p>
          <a:p>
            <a:r>
              <a:rPr lang="en-US" dirty="0"/>
              <a:t>22 The fact that employment procurement activities are normally entrusted to public agencies cannot affect the economic nature of such activities. Employment procurement has not always been, and is not necessarily, carried out by public entities. That finding applies in particular to executive recruitment.</a:t>
            </a:r>
          </a:p>
          <a:p>
            <a:r>
              <a:rPr lang="en-US" dirty="0"/>
              <a:t>23 It follows that an entity such as a public employment agency engaged in the business of employment procurement may be classified as an undertaking for the purpose of applying the Community competition rules.</a:t>
            </a:r>
          </a:p>
          <a:p>
            <a:endParaRPr lang="fr-FR" dirty="0"/>
          </a:p>
        </p:txBody>
      </p:sp>
    </p:spTree>
    <p:extLst>
      <p:ext uri="{BB962C8B-B14F-4D97-AF65-F5344CB8AC3E}">
        <p14:creationId xmlns:p14="http://schemas.microsoft.com/office/powerpoint/2010/main" val="2656754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Characteristics</a:t>
            </a:r>
            <a:r>
              <a:rPr lang="fr-FR" dirty="0"/>
              <a:t> of the « </a:t>
            </a:r>
            <a:r>
              <a:rPr lang="fr-FR" dirty="0" err="1"/>
              <a:t>Höpfner</a:t>
            </a:r>
            <a:r>
              <a:rPr lang="fr-FR" dirty="0"/>
              <a:t> </a:t>
            </a:r>
            <a:r>
              <a:rPr lang="fr-FR" dirty="0" err="1"/>
              <a:t>definition</a:t>
            </a:r>
            <a:r>
              <a:rPr lang="fr-FR" dirty="0"/>
              <a:t> »</a:t>
            </a:r>
          </a:p>
        </p:txBody>
      </p:sp>
      <p:sp>
        <p:nvSpPr>
          <p:cNvPr id="3" name="Espace réservé du contenu 2"/>
          <p:cNvSpPr>
            <a:spLocks noGrp="1"/>
          </p:cNvSpPr>
          <p:nvPr>
            <p:ph idx="1"/>
          </p:nvPr>
        </p:nvSpPr>
        <p:spPr/>
        <p:txBody>
          <a:bodyPr>
            <a:normAutofit lnSpcReduction="10000"/>
          </a:bodyPr>
          <a:lstStyle/>
          <a:p>
            <a:pPr algn="just"/>
            <a:r>
              <a:rPr lang="fr-FR" dirty="0"/>
              <a:t>A </a:t>
            </a:r>
            <a:r>
              <a:rPr lang="fr-FR" b="1" dirty="0" err="1"/>
              <a:t>functional</a:t>
            </a:r>
            <a:r>
              <a:rPr lang="fr-FR" b="1" dirty="0"/>
              <a:t> </a:t>
            </a:r>
            <a:r>
              <a:rPr lang="fr-FR" b="1" dirty="0" err="1"/>
              <a:t>definition</a:t>
            </a:r>
            <a:r>
              <a:rPr lang="fr-FR" dirty="0"/>
              <a:t>: </a:t>
            </a:r>
            <a:r>
              <a:rPr lang="fr-FR" dirty="0" err="1"/>
              <a:t>it</a:t>
            </a:r>
            <a:r>
              <a:rPr lang="fr-FR" dirty="0"/>
              <a:t> </a:t>
            </a:r>
            <a:r>
              <a:rPr lang="fr-FR" dirty="0" err="1"/>
              <a:t>focuses</a:t>
            </a:r>
            <a:r>
              <a:rPr lang="fr-FR" dirty="0"/>
              <a:t> on the type of </a:t>
            </a:r>
            <a:r>
              <a:rPr lang="fr-FR" dirty="0" err="1"/>
              <a:t>activity</a:t>
            </a:r>
            <a:r>
              <a:rPr lang="fr-FR" dirty="0"/>
              <a:t> </a:t>
            </a:r>
            <a:r>
              <a:rPr lang="fr-FR" dirty="0" err="1"/>
              <a:t>which</a:t>
            </a:r>
            <a:r>
              <a:rPr lang="fr-FR" dirty="0"/>
              <a:t> </a:t>
            </a:r>
            <a:r>
              <a:rPr lang="fr-FR" dirty="0" err="1"/>
              <a:t>is</a:t>
            </a:r>
            <a:r>
              <a:rPr lang="fr-FR" dirty="0"/>
              <a:t> </a:t>
            </a:r>
            <a:r>
              <a:rPr lang="fr-FR" dirty="0" err="1"/>
              <a:t>performed</a:t>
            </a:r>
            <a:r>
              <a:rPr lang="fr-FR" dirty="0"/>
              <a:t> </a:t>
            </a:r>
            <a:r>
              <a:rPr lang="fr-FR" dirty="0" err="1"/>
              <a:t>rather</a:t>
            </a:r>
            <a:r>
              <a:rPr lang="fr-FR" dirty="0"/>
              <a:t> </a:t>
            </a:r>
            <a:r>
              <a:rPr lang="fr-FR" dirty="0" err="1"/>
              <a:t>than</a:t>
            </a:r>
            <a:r>
              <a:rPr lang="fr-FR" dirty="0"/>
              <a:t> on the </a:t>
            </a:r>
            <a:r>
              <a:rPr lang="fr-FR" dirty="0" err="1"/>
              <a:t>characteristics</a:t>
            </a:r>
            <a:r>
              <a:rPr lang="fr-FR" dirty="0"/>
              <a:t> of the </a:t>
            </a:r>
            <a:r>
              <a:rPr lang="fr-FR" dirty="0" err="1"/>
              <a:t>actors</a:t>
            </a:r>
            <a:r>
              <a:rPr lang="fr-FR" dirty="0"/>
              <a:t> </a:t>
            </a:r>
            <a:r>
              <a:rPr lang="fr-FR" dirty="0" err="1"/>
              <a:t>which</a:t>
            </a:r>
            <a:r>
              <a:rPr lang="fr-FR" dirty="0"/>
              <a:t> </a:t>
            </a:r>
            <a:r>
              <a:rPr lang="fr-FR" dirty="0" err="1"/>
              <a:t>perform</a:t>
            </a:r>
            <a:r>
              <a:rPr lang="fr-FR" dirty="0"/>
              <a:t> </a:t>
            </a:r>
            <a:r>
              <a:rPr lang="fr-FR" dirty="0" err="1"/>
              <a:t>it</a:t>
            </a:r>
            <a:r>
              <a:rPr lang="fr-FR" dirty="0"/>
              <a:t> </a:t>
            </a:r>
          </a:p>
          <a:p>
            <a:pPr algn="just"/>
            <a:r>
              <a:rPr lang="fr-FR" dirty="0"/>
              <a:t>The </a:t>
            </a:r>
            <a:r>
              <a:rPr lang="fr-FR" b="1" dirty="0" err="1"/>
              <a:t>legal</a:t>
            </a:r>
            <a:r>
              <a:rPr lang="fr-FR" b="1" dirty="0"/>
              <a:t> </a:t>
            </a:r>
            <a:r>
              <a:rPr lang="fr-FR" b="1" dirty="0" err="1"/>
              <a:t>status</a:t>
            </a:r>
            <a:r>
              <a:rPr lang="fr-FR" b="1" dirty="0"/>
              <a:t> </a:t>
            </a:r>
            <a:r>
              <a:rPr lang="fr-FR" b="1" dirty="0" err="1"/>
              <a:t>is</a:t>
            </a:r>
            <a:r>
              <a:rPr lang="fr-FR" b="1" dirty="0"/>
              <a:t> not relevant</a:t>
            </a:r>
          </a:p>
          <a:p>
            <a:pPr algn="just"/>
            <a:r>
              <a:rPr lang="fr-FR" dirty="0"/>
              <a:t>The </a:t>
            </a:r>
            <a:r>
              <a:rPr lang="fr-FR" dirty="0" err="1"/>
              <a:t>core</a:t>
            </a:r>
            <a:r>
              <a:rPr lang="fr-FR" dirty="0"/>
              <a:t> of the </a:t>
            </a:r>
            <a:r>
              <a:rPr lang="fr-FR" dirty="0" err="1"/>
              <a:t>definition</a:t>
            </a:r>
            <a:r>
              <a:rPr lang="fr-FR" dirty="0"/>
              <a:t> </a:t>
            </a:r>
            <a:r>
              <a:rPr lang="fr-FR" dirty="0" err="1"/>
              <a:t>rely</a:t>
            </a:r>
            <a:r>
              <a:rPr lang="fr-FR" dirty="0"/>
              <a:t> on the notion of « </a:t>
            </a:r>
            <a:r>
              <a:rPr lang="fr-FR" dirty="0" err="1"/>
              <a:t>economic</a:t>
            </a:r>
            <a:r>
              <a:rPr lang="fr-FR" dirty="0"/>
              <a:t> </a:t>
            </a:r>
            <a:r>
              <a:rPr lang="fr-FR" dirty="0" err="1"/>
              <a:t>activity</a:t>
            </a:r>
            <a:r>
              <a:rPr lang="fr-FR" dirty="0"/>
              <a:t> ». </a:t>
            </a:r>
            <a:r>
              <a:rPr lang="fr-FR" dirty="0" err="1"/>
              <a:t>According</a:t>
            </a:r>
            <a:r>
              <a:rPr lang="fr-FR" dirty="0"/>
              <a:t> to a </a:t>
            </a:r>
            <a:r>
              <a:rPr lang="fr-FR" dirty="0" err="1"/>
              <a:t>settled</a:t>
            </a:r>
            <a:r>
              <a:rPr lang="fr-FR" dirty="0"/>
              <a:t> case </a:t>
            </a:r>
            <a:r>
              <a:rPr lang="fr-FR" dirty="0" err="1"/>
              <a:t>law</a:t>
            </a:r>
            <a:r>
              <a:rPr lang="fr-FR" dirty="0"/>
              <a:t>, an </a:t>
            </a:r>
            <a:r>
              <a:rPr lang="fr-FR" dirty="0" err="1"/>
              <a:t>economic</a:t>
            </a:r>
            <a:r>
              <a:rPr lang="fr-FR" dirty="0"/>
              <a:t> </a:t>
            </a:r>
            <a:r>
              <a:rPr lang="fr-FR" dirty="0" err="1"/>
              <a:t>activity</a:t>
            </a:r>
            <a:r>
              <a:rPr lang="fr-FR" dirty="0"/>
              <a:t> </a:t>
            </a:r>
            <a:r>
              <a:rPr lang="fr-FR" dirty="0" err="1"/>
              <a:t>is</a:t>
            </a:r>
            <a:r>
              <a:rPr lang="fr-FR" dirty="0"/>
              <a:t> « </a:t>
            </a:r>
            <a:r>
              <a:rPr lang="fr-FR" dirty="0" err="1"/>
              <a:t>any</a:t>
            </a:r>
            <a:r>
              <a:rPr lang="fr-FR" dirty="0"/>
              <a:t> </a:t>
            </a:r>
            <a:r>
              <a:rPr lang="fr-FR" dirty="0" err="1"/>
              <a:t>activity</a:t>
            </a:r>
            <a:r>
              <a:rPr lang="fr-FR" dirty="0"/>
              <a:t> </a:t>
            </a:r>
            <a:r>
              <a:rPr lang="fr-FR" dirty="0" err="1"/>
              <a:t>consisting</a:t>
            </a:r>
            <a:r>
              <a:rPr lang="fr-FR" dirty="0"/>
              <a:t> in </a:t>
            </a:r>
            <a:r>
              <a:rPr lang="fr-FR" dirty="0" err="1"/>
              <a:t>offering</a:t>
            </a:r>
            <a:r>
              <a:rPr lang="fr-FR" dirty="0"/>
              <a:t> </a:t>
            </a:r>
            <a:r>
              <a:rPr lang="fr-FR" dirty="0" err="1"/>
              <a:t>goods</a:t>
            </a:r>
            <a:r>
              <a:rPr lang="fr-FR" dirty="0"/>
              <a:t> and services on a </a:t>
            </a:r>
            <a:r>
              <a:rPr lang="fr-FR" dirty="0" err="1"/>
              <a:t>given</a:t>
            </a:r>
            <a:r>
              <a:rPr lang="fr-FR" dirty="0"/>
              <a:t> </a:t>
            </a:r>
            <a:r>
              <a:rPr lang="fr-FR" dirty="0" err="1"/>
              <a:t>market</a:t>
            </a:r>
            <a:r>
              <a:rPr lang="fr-FR" dirty="0"/>
              <a:t> ».</a:t>
            </a:r>
          </a:p>
          <a:p>
            <a:pPr lvl="1" algn="just"/>
            <a:r>
              <a:rPr lang="fr-FR" dirty="0"/>
              <a:t>=&gt; An </a:t>
            </a:r>
            <a:r>
              <a:rPr lang="fr-FR" dirty="0" err="1"/>
              <a:t>economic</a:t>
            </a:r>
            <a:r>
              <a:rPr lang="fr-FR" dirty="0"/>
              <a:t> </a:t>
            </a:r>
            <a:r>
              <a:rPr lang="fr-FR" dirty="0" err="1"/>
              <a:t>activity</a:t>
            </a:r>
            <a:r>
              <a:rPr lang="fr-FR" dirty="0"/>
              <a:t> </a:t>
            </a:r>
            <a:r>
              <a:rPr lang="fr-FR" dirty="0" err="1"/>
              <a:t>pressuposes</a:t>
            </a:r>
            <a:r>
              <a:rPr lang="fr-FR" dirty="0"/>
              <a:t> the </a:t>
            </a:r>
            <a:r>
              <a:rPr lang="fr-FR" dirty="0" err="1"/>
              <a:t>assumption</a:t>
            </a:r>
            <a:r>
              <a:rPr lang="fr-FR" dirty="0"/>
              <a:t> of </a:t>
            </a:r>
            <a:r>
              <a:rPr lang="fr-FR" dirty="0" err="1"/>
              <a:t>risk</a:t>
            </a:r>
            <a:r>
              <a:rPr lang="fr-FR" dirty="0"/>
              <a:t> for the </a:t>
            </a:r>
            <a:r>
              <a:rPr lang="fr-FR" dirty="0" err="1"/>
              <a:t>purpose</a:t>
            </a:r>
            <a:r>
              <a:rPr lang="fr-FR" dirty="0"/>
              <a:t> of </a:t>
            </a:r>
            <a:r>
              <a:rPr lang="fr-FR" dirty="0" err="1"/>
              <a:t>remunation</a:t>
            </a:r>
            <a:r>
              <a:rPr lang="fr-FR" dirty="0"/>
              <a:t>.</a:t>
            </a:r>
          </a:p>
          <a:p>
            <a:pPr lvl="1" algn="just"/>
            <a:r>
              <a:rPr lang="fr-FR" dirty="0"/>
              <a:t>=&gt;  </a:t>
            </a:r>
            <a:r>
              <a:rPr lang="en-US" dirty="0"/>
              <a:t>the classification of an entity as an undertaking is always relative to a specific activity. An entity that carries out both economic and non-economic activities is to be regarded as an undertaking only with regard to the former</a:t>
            </a:r>
            <a:endParaRPr lang="fr-FR" dirty="0"/>
          </a:p>
          <a:p>
            <a:endParaRPr lang="fr-FR" dirty="0"/>
          </a:p>
        </p:txBody>
      </p:sp>
    </p:spTree>
    <p:extLst>
      <p:ext uri="{BB962C8B-B14F-4D97-AF65-F5344CB8AC3E}">
        <p14:creationId xmlns:p14="http://schemas.microsoft.com/office/powerpoint/2010/main" val="500835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7422FF-0DAB-4914-883A-2415B0787CBC}"/>
              </a:ext>
            </a:extLst>
          </p:cNvPr>
          <p:cNvSpPr>
            <a:spLocks noGrp="1"/>
          </p:cNvSpPr>
          <p:nvPr>
            <p:ph type="title"/>
          </p:nvPr>
        </p:nvSpPr>
        <p:spPr>
          <a:xfrm>
            <a:off x="838200" y="365125"/>
            <a:ext cx="10515600" cy="877749"/>
          </a:xfrm>
        </p:spPr>
        <p:txBody>
          <a:bodyPr>
            <a:normAutofit/>
          </a:bodyPr>
          <a:lstStyle/>
          <a:p>
            <a:r>
              <a:rPr lang="fr-FR" sz="2400" i="1" dirty="0">
                <a:latin typeface="+mn-lt"/>
              </a:rPr>
              <a:t>Interpretation of </a:t>
            </a:r>
            <a:r>
              <a:rPr lang="fr-FR" sz="2400" i="1" dirty="0" err="1">
                <a:latin typeface="+mn-lt"/>
              </a:rPr>
              <a:t>undertaking</a:t>
            </a:r>
            <a:r>
              <a:rPr lang="fr-FR" sz="2400" i="1" dirty="0">
                <a:latin typeface="+mn-lt"/>
              </a:rPr>
              <a:t> (ex. </a:t>
            </a:r>
            <a:r>
              <a:rPr lang="es-ES" sz="2400" i="1" dirty="0">
                <a:latin typeface="+mn-lt"/>
              </a:rPr>
              <a:t>CJUE, 27 </a:t>
            </a:r>
            <a:r>
              <a:rPr lang="es-ES" sz="2400" i="1" dirty="0" err="1">
                <a:latin typeface="+mn-lt"/>
              </a:rPr>
              <a:t>juin</a:t>
            </a:r>
            <a:r>
              <a:rPr lang="es-ES" sz="2400" i="1" dirty="0">
                <a:latin typeface="+mn-lt"/>
              </a:rPr>
              <a:t> 2017, C-74/16, </a:t>
            </a:r>
            <a:r>
              <a:rPr lang="es-ES" sz="2400" i="1" dirty="0" err="1">
                <a:latin typeface="+mn-lt"/>
              </a:rPr>
              <a:t>Congregacion</a:t>
            </a:r>
            <a:r>
              <a:rPr lang="es-ES" sz="2400" i="1" dirty="0">
                <a:latin typeface="+mn-lt"/>
              </a:rPr>
              <a:t> Escuelas </a:t>
            </a:r>
            <a:r>
              <a:rPr lang="es-ES" sz="2400" i="1" dirty="0" err="1">
                <a:latin typeface="+mn-lt"/>
              </a:rPr>
              <a:t>Pias</a:t>
            </a:r>
            <a:r>
              <a:rPr lang="es-ES" sz="2400" i="1" dirty="0">
                <a:latin typeface="+mn-lt"/>
              </a:rPr>
              <a:t>)</a:t>
            </a:r>
            <a:endParaRPr lang="fr-FR" sz="2400" i="1" dirty="0">
              <a:latin typeface="+mn-lt"/>
            </a:endParaRPr>
          </a:p>
        </p:txBody>
      </p:sp>
      <p:sp>
        <p:nvSpPr>
          <p:cNvPr id="3" name="Espace réservé du contenu 2">
            <a:extLst>
              <a:ext uri="{FF2B5EF4-FFF2-40B4-BE49-F238E27FC236}">
                <a16:creationId xmlns:a16="http://schemas.microsoft.com/office/drawing/2014/main" id="{66FCCCD0-743D-4981-B845-EDAF85B151A0}"/>
              </a:ext>
            </a:extLst>
          </p:cNvPr>
          <p:cNvSpPr>
            <a:spLocks noGrp="1"/>
          </p:cNvSpPr>
          <p:nvPr>
            <p:ph idx="1"/>
          </p:nvPr>
        </p:nvSpPr>
        <p:spPr>
          <a:xfrm>
            <a:off x="838200" y="1136342"/>
            <a:ext cx="10515600" cy="5040621"/>
          </a:xfrm>
        </p:spPr>
        <p:txBody>
          <a:bodyPr>
            <a:normAutofit fontScale="70000" lnSpcReduction="20000"/>
          </a:bodyPr>
          <a:lstStyle/>
          <a:p>
            <a:pPr marL="0" indent="0">
              <a:buNone/>
            </a:pPr>
            <a:r>
              <a:rPr lang="en-US" dirty="0"/>
              <a:t>41 According to settled case-law of the Court, in the sphere of EU competition law, the concept of ‘undertaking’ covers any entity engaged in an economic activity, regardless of its legal status and the way in which it is financed (judgment of 10 January 2006, </a:t>
            </a:r>
            <a:r>
              <a:rPr lang="en-US" dirty="0" err="1"/>
              <a:t>Cassa</a:t>
            </a:r>
            <a:r>
              <a:rPr lang="en-US" dirty="0"/>
              <a:t> di </a:t>
            </a:r>
            <a:r>
              <a:rPr lang="en-US" dirty="0" err="1"/>
              <a:t>Risparmio</a:t>
            </a:r>
            <a:r>
              <a:rPr lang="en-US" dirty="0"/>
              <a:t> di Firenze and Others, C‑222/04, EU:C:2006:8, paragraph 107).</a:t>
            </a:r>
          </a:p>
          <a:p>
            <a:pPr marL="0" indent="0">
              <a:buNone/>
            </a:pPr>
            <a:endParaRPr lang="en-US" dirty="0"/>
          </a:p>
          <a:p>
            <a:pPr marL="0" indent="0">
              <a:buNone/>
            </a:pPr>
            <a:r>
              <a:rPr lang="en-US" dirty="0"/>
              <a:t>42 It follows that the public or private status of the entity engaged in the activity in question has no bearing on the question as to whether or not that entity is an ‘undertaking’.</a:t>
            </a:r>
          </a:p>
          <a:p>
            <a:pPr marL="0" indent="0">
              <a:buNone/>
            </a:pPr>
            <a:endParaRPr lang="en-US" dirty="0"/>
          </a:p>
          <a:p>
            <a:pPr marL="0" indent="0">
              <a:buNone/>
            </a:pPr>
            <a:r>
              <a:rPr lang="en-US" dirty="0"/>
              <a:t>43 Moreover, in so far as the activity in question may be classified as ‘economic’, the fact that it is carried on by a religious community does not preclude the application of the rules of the Treaty, including those governing competition law (see, to that effect, judgment of 5 October 1988, </a:t>
            </a:r>
            <a:r>
              <a:rPr lang="en-US" dirty="0" err="1"/>
              <a:t>Steymann</a:t>
            </a:r>
            <a:r>
              <a:rPr lang="en-US" dirty="0"/>
              <a:t>, 196/87, EU:C:1988:475, paragraphs 9 and 14).</a:t>
            </a:r>
          </a:p>
          <a:p>
            <a:pPr marL="0" indent="0">
              <a:buNone/>
            </a:pPr>
            <a:endParaRPr lang="en-US" dirty="0"/>
          </a:p>
          <a:p>
            <a:pPr marL="0" indent="0">
              <a:buNone/>
            </a:pPr>
            <a:r>
              <a:rPr lang="en-US" dirty="0"/>
              <a:t>44 In order to determine whether the activities in question are those of an ‘undertaking’ within the meaning of EU competition law, it is necessary to ascertain what the nature of those activities is: each of the different activities of a given entity must thus be examined to determine whether it falls to be classified as an ‘economic activity’ (see, to that effect, judgments of 24 October 2002, </a:t>
            </a:r>
            <a:r>
              <a:rPr lang="en-US" dirty="0" err="1"/>
              <a:t>Aéroports</a:t>
            </a:r>
            <a:r>
              <a:rPr lang="en-US" dirty="0"/>
              <a:t> de Paris v Commission, C‑82/01 P, EU:C:2002:617, paragraph 75, and of 1 July 2008, MOTOE, C‑49/07, EU:C:2008:376, paragraph 25).</a:t>
            </a:r>
            <a:endParaRPr lang="fr-FR" dirty="0"/>
          </a:p>
        </p:txBody>
      </p:sp>
    </p:spTree>
    <p:extLst>
      <p:ext uri="{BB962C8B-B14F-4D97-AF65-F5344CB8AC3E}">
        <p14:creationId xmlns:p14="http://schemas.microsoft.com/office/powerpoint/2010/main" val="2671641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6ACC48-46D1-4F84-9D07-49942BE5B53D}"/>
              </a:ext>
            </a:extLst>
          </p:cNvPr>
          <p:cNvSpPr>
            <a:spLocks noGrp="1"/>
          </p:cNvSpPr>
          <p:nvPr>
            <p:ph type="title"/>
          </p:nvPr>
        </p:nvSpPr>
        <p:spPr/>
        <p:txBody>
          <a:bodyPr>
            <a:normAutofit/>
          </a:bodyPr>
          <a:lstStyle/>
          <a:p>
            <a:r>
              <a:rPr lang="fr-FR" sz="2400" i="1" dirty="0"/>
              <a:t>Interpretation of </a:t>
            </a:r>
            <a:r>
              <a:rPr lang="fr-FR" sz="2400" i="1" dirty="0" err="1"/>
              <a:t>undertaking</a:t>
            </a:r>
            <a:r>
              <a:rPr lang="fr-FR" sz="2400" i="1" dirty="0"/>
              <a:t> (ex. CJUE, 27 juin 2017, C-74/16, </a:t>
            </a:r>
            <a:r>
              <a:rPr lang="fr-FR" sz="2400" i="1" dirty="0" err="1"/>
              <a:t>Congregacion</a:t>
            </a:r>
            <a:r>
              <a:rPr lang="fr-FR" sz="2400" i="1" dirty="0"/>
              <a:t> </a:t>
            </a:r>
            <a:r>
              <a:rPr lang="fr-FR" sz="2400" i="1" dirty="0" err="1"/>
              <a:t>Escuelas</a:t>
            </a:r>
            <a:r>
              <a:rPr lang="fr-FR" sz="2400" i="1" dirty="0"/>
              <a:t> </a:t>
            </a:r>
            <a:r>
              <a:rPr lang="fr-FR" sz="2400" i="1" dirty="0" err="1"/>
              <a:t>Pias</a:t>
            </a:r>
            <a:r>
              <a:rPr lang="fr-FR" sz="2400" i="1" dirty="0"/>
              <a:t>)</a:t>
            </a:r>
          </a:p>
        </p:txBody>
      </p:sp>
      <p:sp>
        <p:nvSpPr>
          <p:cNvPr id="3" name="Espace réservé du contenu 2">
            <a:extLst>
              <a:ext uri="{FF2B5EF4-FFF2-40B4-BE49-F238E27FC236}">
                <a16:creationId xmlns:a16="http://schemas.microsoft.com/office/drawing/2014/main" id="{7B76733B-44DE-4CA9-8D15-048261D71EC0}"/>
              </a:ext>
            </a:extLst>
          </p:cNvPr>
          <p:cNvSpPr>
            <a:spLocks noGrp="1"/>
          </p:cNvSpPr>
          <p:nvPr>
            <p:ph idx="1"/>
          </p:nvPr>
        </p:nvSpPr>
        <p:spPr>
          <a:xfrm>
            <a:off x="838200" y="1535837"/>
            <a:ext cx="10515600" cy="4641126"/>
          </a:xfrm>
        </p:spPr>
        <p:txBody>
          <a:bodyPr>
            <a:normAutofit fontScale="25000" lnSpcReduction="20000"/>
          </a:bodyPr>
          <a:lstStyle/>
          <a:p>
            <a:pPr marL="0" indent="0" algn="just">
              <a:buNone/>
            </a:pPr>
            <a:r>
              <a:rPr lang="en-US" sz="5600" b="1" dirty="0"/>
              <a:t>45. Any activity consisting in offering goods or services on a given market is an economic activity (judgment of 10 January 2006, </a:t>
            </a:r>
            <a:r>
              <a:rPr lang="en-US" sz="5600" b="1" dirty="0" err="1"/>
              <a:t>Cassa</a:t>
            </a:r>
            <a:r>
              <a:rPr lang="en-US" sz="5600" b="1" dirty="0"/>
              <a:t> di </a:t>
            </a:r>
            <a:r>
              <a:rPr lang="en-US" sz="5600" b="1" dirty="0" err="1"/>
              <a:t>Risparmio</a:t>
            </a:r>
            <a:r>
              <a:rPr lang="en-US" sz="5600" b="1" dirty="0"/>
              <a:t> di Firenze and Others, C‑222/04, EU:C:2006:8, paragraph 108).</a:t>
            </a:r>
          </a:p>
          <a:p>
            <a:pPr marL="0" indent="0" algn="just">
              <a:buNone/>
            </a:pPr>
            <a:r>
              <a:rPr lang="en-US" sz="5600" dirty="0"/>
              <a:t>46. The fact that </a:t>
            </a:r>
            <a:r>
              <a:rPr lang="en-US" sz="5600" b="1" dirty="0"/>
              <a:t>the offer of goods or services is made on a not-for-profit basis does not prevent the entity which carries out those operations on the market from being considered an undertaking, since that offer exists in competition with that of other operators which do seek to make a profit (judgment of 1 July 2008, MOTOE, C‑49/07, EU:C:2008:376, paragraph 27</a:t>
            </a:r>
            <a:r>
              <a:rPr lang="en-US" sz="5600" dirty="0"/>
              <a:t>).</a:t>
            </a:r>
          </a:p>
          <a:p>
            <a:pPr marL="0" indent="0" algn="just">
              <a:buNone/>
            </a:pPr>
            <a:r>
              <a:rPr lang="en-US" sz="5600" dirty="0"/>
              <a:t>47. </a:t>
            </a:r>
            <a:r>
              <a:rPr lang="en-US" sz="5600" b="1" dirty="0"/>
              <a:t>Services normally provided for remuneration are services that may be classified as ‘economic activities’. The essential characteristic of remuneration lies in the fact that it constitutes consideration for the service in question (see, by analogy, judgment of 11 September 2007, Schwarz and </a:t>
            </a:r>
            <a:r>
              <a:rPr lang="en-US" sz="5600" b="1" dirty="0" err="1"/>
              <a:t>Gootjes</a:t>
            </a:r>
            <a:r>
              <a:rPr lang="en-US" sz="5600" b="1" dirty="0"/>
              <a:t>-Schwarz, C‑76/05, EU:C:2007:492, paragraphs 37 and 38 and the case-law cited).</a:t>
            </a:r>
          </a:p>
          <a:p>
            <a:pPr marL="0" indent="0" algn="just">
              <a:buNone/>
            </a:pPr>
            <a:r>
              <a:rPr lang="en-US" sz="5600" b="1" dirty="0"/>
              <a:t>48. Accordingly, courses provided by educational establishments financed essentially by private funds </a:t>
            </a:r>
            <a:r>
              <a:rPr lang="en-US" sz="5600" dirty="0"/>
              <a:t>that do not come from the provider itself constitute services, since the aim of such establishments is to offer a service for remuneration (see, by analogy, judgments of 11 September 2007, Schwarz and </a:t>
            </a:r>
            <a:r>
              <a:rPr lang="en-US" sz="5600" dirty="0" err="1"/>
              <a:t>Gootjes</a:t>
            </a:r>
            <a:r>
              <a:rPr lang="en-US" sz="5600" dirty="0"/>
              <a:t>-Schwarz, C‑76/05, EU:C:2007:492, paragraph 40, and of 11 September 2007, Commission v Germany, C‑318/05, EU:C:2007:495, paragraph 69).</a:t>
            </a:r>
          </a:p>
          <a:p>
            <a:pPr marL="0" indent="0" algn="just">
              <a:buNone/>
            </a:pPr>
            <a:r>
              <a:rPr lang="en-US" sz="5600" dirty="0"/>
              <a:t>49. It </a:t>
            </a:r>
            <a:r>
              <a:rPr lang="en-US" sz="5600" b="1" dirty="0"/>
              <a:t>is not necessary for that private financing to be provided principally by the pupils or their parents, as the economic nature of an activity does not depend on the service concerned being paid for by those for whom it is performed (see, by analogy, judgments of 11 September 2007, Schwarz and </a:t>
            </a:r>
            <a:r>
              <a:rPr lang="en-US" sz="5600" b="1" dirty="0" err="1"/>
              <a:t>Gootjes</a:t>
            </a:r>
            <a:r>
              <a:rPr lang="en-US" sz="5600" b="1" dirty="0"/>
              <a:t>-Schwarz, C‑76/05, EU:C:2007:492, paragraph 41, and of 11 September 2007, Commission v Germany, C‑318/05, EU:C:2007:495, paragraph 70).</a:t>
            </a:r>
          </a:p>
          <a:p>
            <a:pPr marL="0" indent="0" algn="just">
              <a:buNone/>
            </a:pPr>
            <a:r>
              <a:rPr lang="en-US" sz="5600" b="1" dirty="0"/>
              <a:t>50. The same cannot be said, </a:t>
            </a:r>
            <a:r>
              <a:rPr lang="en-US" sz="5600" dirty="0"/>
              <a:t>however, of courses provided by certain establishments which are integrated into a system of public education and financed, entirely or mainly, by public funds. Indeed, in establishing and maintaining such a system of public education, which is, as a general rule, financed from public funds and not by pupils or their parents, the State is not seeking to engage in gainful activity, but is fulfilling its social, cultural and educational obligations towards its population (see, by analogy, judgments of 11 September 2007, Schwarz and </a:t>
            </a:r>
            <a:r>
              <a:rPr lang="en-US" sz="5600" dirty="0" err="1"/>
              <a:t>Gootjes</a:t>
            </a:r>
            <a:r>
              <a:rPr lang="en-US" sz="5600" dirty="0"/>
              <a:t>-Schwarz, C‑76/05, EU:C:2007:492, paragraph 39, and of 11 September 2007, Commission v Germany, C‑318/05, EU:C:2007:495, paragraph 68).</a:t>
            </a:r>
          </a:p>
          <a:p>
            <a:pPr marL="0" indent="0" algn="just">
              <a:buNone/>
            </a:pPr>
            <a:r>
              <a:rPr lang="en-US" sz="5600" dirty="0"/>
              <a:t>51. In that context, it is possible that a single establishment may carry on a number of activities, both economic and non-economic, provided that it keeps separate accounts for the different funds that it receives so as to exclude any risk of cross-</a:t>
            </a:r>
            <a:r>
              <a:rPr lang="en-US" sz="5600" dirty="0" err="1"/>
              <a:t>subsidisation</a:t>
            </a:r>
            <a:r>
              <a:rPr lang="en-US" sz="5600" dirty="0"/>
              <a:t> of its economic activities by means of public funds received for its non-economic activities.</a:t>
            </a:r>
          </a:p>
          <a:p>
            <a:pPr marL="0" indent="0">
              <a:buNone/>
            </a:pPr>
            <a:endParaRPr lang="fr-FR" dirty="0"/>
          </a:p>
        </p:txBody>
      </p:sp>
    </p:spTree>
    <p:extLst>
      <p:ext uri="{BB962C8B-B14F-4D97-AF65-F5344CB8AC3E}">
        <p14:creationId xmlns:p14="http://schemas.microsoft.com/office/powerpoint/2010/main" val="102745300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6322</TotalTime>
  <Words>6639</Words>
  <Application>Microsoft Office PowerPoint</Application>
  <PresentationFormat>Grand écran</PresentationFormat>
  <Paragraphs>171</Paragraphs>
  <Slides>28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28</vt:i4>
      </vt:variant>
    </vt:vector>
  </HeadingPairs>
  <TitlesOfParts>
    <vt:vector size="34" baseType="lpstr">
      <vt:lpstr>Arial</vt:lpstr>
      <vt:lpstr>Calibri</vt:lpstr>
      <vt:lpstr>Calibri Light</vt:lpstr>
      <vt:lpstr>Times New Roman</vt:lpstr>
      <vt:lpstr>Wingdings</vt:lpstr>
      <vt:lpstr>Thème Office</vt:lpstr>
      <vt:lpstr>European economic regulation law</vt:lpstr>
      <vt:lpstr>Preliminaries considerations</vt:lpstr>
      <vt:lpstr>Présentation PowerPoint</vt:lpstr>
      <vt:lpstr>I) Network industries and competition law : an overwiew of the interplay</vt:lpstr>
      <vt:lpstr>Article 102 – Abuse of dominant position</vt:lpstr>
      <vt:lpstr>2 – Material scope  Criteria for applying EU competition rules: the qualification of undertaking  (case Höfner, 41/90, 23 April 1991)</vt:lpstr>
      <vt:lpstr>Characteristics of the « Höpfner definition »</vt:lpstr>
      <vt:lpstr>Interpretation of undertaking (ex. CJUE, 27 juin 2017, C-74/16, Congregacion Escuelas Pias)</vt:lpstr>
      <vt:lpstr>Interpretation of undertaking (ex. CJUE, 27 juin 2017, C-74/16, Congregacion Escuelas Pias)</vt:lpstr>
      <vt:lpstr>Interpretation of undertaking : holding and subsidies - Judgment of the General Court (Fourth Chamber, Extended Composition) of 30 March 2022 (Extracts). Air France-KLM v European Commission, Case T-337/17.</vt:lpstr>
      <vt:lpstr>Interpretation of undertaking : holding and subsidies </vt:lpstr>
      <vt:lpstr>3 – Geographical scope  Criteria for applying EU competition rules: anti competitive effect </vt:lpstr>
      <vt:lpstr>Criteria (II) for applying EU competition rules: anti competitive effect </vt:lpstr>
      <vt:lpstr>I.B – Abuse of dominant position </vt:lpstr>
      <vt:lpstr>Présentation PowerPoint</vt:lpstr>
      <vt:lpstr>Présentation PowerPoint</vt:lpstr>
      <vt:lpstr>II.B – Type of abuse</vt:lpstr>
      <vt:lpstr>II) Network industries and public procurement </vt:lpstr>
      <vt:lpstr>A. Public procurement – the core principles</vt:lpstr>
      <vt:lpstr>II - A</vt:lpstr>
      <vt:lpstr>A.2 Consequences of core principles  </vt:lpstr>
      <vt:lpstr>II.B. Public procurement – the directives  2014/24 and 2014/25 – Harmonized rules  </vt:lpstr>
      <vt:lpstr>II.B.2 Content of the directive </vt:lpstr>
      <vt:lpstr>II.B.2 Content of the directive </vt:lpstr>
      <vt:lpstr>II.B.2 Content of the directive – specificity of dir. 2014/25 on procurement by entities operating in the water, energy, transport and postal services sectors and repealing Directive 2004/17/EC</vt:lpstr>
      <vt:lpstr>II.B.4 – Exclusion of competition requirements (in house case)</vt:lpstr>
      <vt:lpstr>II.B.3 – Exclusion of competition requirements (in house case)</vt:lpstr>
      <vt:lpstr>CJUE, 8 décembre 2016, Undis, aff. C-553/15 (example in house) </vt:lpstr>
    </vt:vector>
  </TitlesOfParts>
  <Company>UVHC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public business law</dc:title>
  <dc:creator>Stéphane DE LA ROSA</dc:creator>
  <cp:lastModifiedBy>DELAROSA</cp:lastModifiedBy>
  <cp:revision>68</cp:revision>
  <dcterms:created xsi:type="dcterms:W3CDTF">2016-09-13T06:26:22Z</dcterms:created>
  <dcterms:modified xsi:type="dcterms:W3CDTF">2023-09-13T19:02:33Z</dcterms:modified>
</cp:coreProperties>
</file>