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74" r:id="rId4"/>
    <p:sldId id="266" r:id="rId5"/>
    <p:sldId id="267" r:id="rId6"/>
    <p:sldId id="279" r:id="rId7"/>
    <p:sldId id="268" r:id="rId8"/>
    <p:sldId id="269" r:id="rId9"/>
    <p:sldId id="272" r:id="rId10"/>
    <p:sldId id="270" r:id="rId11"/>
    <p:sldId id="280" r:id="rId12"/>
    <p:sldId id="282" r:id="rId13"/>
    <p:sldId id="283" r:id="rId14"/>
    <p:sldId id="281" r:id="rId15"/>
    <p:sldId id="258" r:id="rId16"/>
    <p:sldId id="273" r:id="rId17"/>
    <p:sldId id="275" r:id="rId18"/>
    <p:sldId id="276" r:id="rId19"/>
    <p:sldId id="277" r:id="rId20"/>
    <p:sldId id="278"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319119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4225984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676229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177570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801615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8E6F041D-0A5F-4E6B-80A6-406CAFA47604}" type="datetimeFigureOut">
              <a:rPr lang="fr-FR" smtClean="0"/>
              <a:t>07/09/2023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3151916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E6F041D-0A5F-4E6B-80A6-406CAFA47604}" type="datetimeFigureOut">
              <a:rPr lang="fr-FR" smtClean="0"/>
              <a:t>07/09/2023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589170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E6F041D-0A5F-4E6B-80A6-406CAFA47604}" type="datetimeFigureOut">
              <a:rPr lang="fr-FR" smtClean="0"/>
              <a:t>07/09/2023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62476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6F041D-0A5F-4E6B-80A6-406CAFA47604}" type="datetimeFigureOut">
              <a:rPr lang="fr-FR" smtClean="0"/>
              <a:t>07/09/2023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78537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t>07/09/2023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811113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E6F041D-0A5F-4E6B-80A6-406CAFA47604}" type="datetimeFigureOut">
              <a:rPr lang="fr-FR" smtClean="0"/>
              <a:t>07/09/2023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325EEC-6FB4-44F5-8CF3-B2443A7F40A9}" type="slidenum">
              <a:rPr lang="fr-FR" smtClean="0"/>
              <a:t>‹N°›</a:t>
            </a:fld>
            <a:endParaRPr lang="fr-FR"/>
          </a:p>
        </p:txBody>
      </p:sp>
    </p:spTree>
    <p:extLst>
      <p:ext uri="{BB962C8B-B14F-4D97-AF65-F5344CB8AC3E}">
        <p14:creationId xmlns:p14="http://schemas.microsoft.com/office/powerpoint/2010/main" val="2946354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F041D-0A5F-4E6B-80A6-406CAFA47604}" type="datetimeFigureOut">
              <a:rPr lang="fr-FR" smtClean="0"/>
              <a:t>07/09/2023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25EEC-6FB4-44F5-8CF3-B2443A7F40A9}" type="slidenum">
              <a:rPr lang="fr-FR" smtClean="0"/>
              <a:t>‹N°›</a:t>
            </a:fld>
            <a:endParaRPr lang="fr-FR"/>
          </a:p>
        </p:txBody>
      </p:sp>
    </p:spTree>
    <p:extLst>
      <p:ext uri="{BB962C8B-B14F-4D97-AF65-F5344CB8AC3E}">
        <p14:creationId xmlns:p14="http://schemas.microsoft.com/office/powerpoint/2010/main" val="2495030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eur-lex.europa.eu/legal-content/EN/TXT/?uri=CELEX:32019L0944"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err="1"/>
              <a:t>European</a:t>
            </a:r>
            <a:r>
              <a:rPr lang="fr-FR" dirty="0"/>
              <a:t> </a:t>
            </a:r>
            <a:r>
              <a:rPr lang="fr-FR" dirty="0" err="1"/>
              <a:t>economic</a:t>
            </a:r>
            <a:r>
              <a:rPr lang="fr-FR" dirty="0"/>
              <a:t> </a:t>
            </a:r>
            <a:r>
              <a:rPr lang="fr-FR" dirty="0" err="1"/>
              <a:t>regulation</a:t>
            </a:r>
            <a:r>
              <a:rPr lang="fr-FR" dirty="0"/>
              <a:t> </a:t>
            </a:r>
            <a:r>
              <a:rPr lang="fr-FR" dirty="0" err="1"/>
              <a:t>law</a:t>
            </a:r>
            <a:endParaRPr lang="fr-FR" dirty="0"/>
          </a:p>
        </p:txBody>
      </p:sp>
      <p:sp>
        <p:nvSpPr>
          <p:cNvPr id="3" name="Sous-titre 2"/>
          <p:cNvSpPr>
            <a:spLocks noGrp="1"/>
          </p:cNvSpPr>
          <p:nvPr>
            <p:ph type="subTitle" idx="1"/>
          </p:nvPr>
        </p:nvSpPr>
        <p:spPr>
          <a:xfrm>
            <a:off x="1524000" y="3818964"/>
            <a:ext cx="9144000" cy="1438835"/>
          </a:xfrm>
        </p:spPr>
        <p:txBody>
          <a:bodyPr/>
          <a:lstStyle/>
          <a:p>
            <a:r>
              <a:rPr lang="fr-FR" b="1" dirty="0"/>
              <a:t>Topic 1 – </a:t>
            </a:r>
            <a:r>
              <a:rPr lang="fr-FR" b="1" i="1" dirty="0"/>
              <a:t> </a:t>
            </a:r>
            <a:r>
              <a:rPr lang="en-US" b="1" dirty="0">
                <a:latin typeface="Calibri" panose="020F0502020204030204" pitchFamily="34" charset="0"/>
                <a:ea typeface="Calibri" panose="020F0502020204030204" pitchFamily="34" charset="0"/>
                <a:cs typeface="Times New Roman" panose="02020603050405020304" pitchFamily="18" charset="0"/>
              </a:rPr>
              <a:t>Legal background </a:t>
            </a:r>
            <a:r>
              <a:rPr lang="en-US" b="1" dirty="0" smtClean="0">
                <a:latin typeface="Calibri" panose="020F0502020204030204" pitchFamily="34" charset="0"/>
                <a:ea typeface="Calibri" panose="020F0502020204030204" pitchFamily="34" charset="0"/>
                <a:cs typeface="Times New Roman" panose="02020603050405020304" pitchFamily="18" charset="0"/>
              </a:rPr>
              <a:t>and issues of </a:t>
            </a:r>
            <a:r>
              <a:rPr lang="en-US" b="1" dirty="0">
                <a:latin typeface="Calibri" panose="020F0502020204030204" pitchFamily="34" charset="0"/>
                <a:ea typeface="Calibri" panose="020F0502020204030204" pitchFamily="34" charset="0"/>
                <a:cs typeface="Times New Roman" panose="02020603050405020304" pitchFamily="18" charset="0"/>
              </a:rPr>
              <a:t>the liberalization of network industries</a:t>
            </a:r>
            <a:endParaRPr lang="fr-FR" b="1" i="1" dirty="0"/>
          </a:p>
        </p:txBody>
      </p:sp>
    </p:spTree>
    <p:extLst>
      <p:ext uri="{BB962C8B-B14F-4D97-AF65-F5344CB8AC3E}">
        <p14:creationId xmlns:p14="http://schemas.microsoft.com/office/powerpoint/2010/main" val="871395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300" b="1" dirty="0" smtClean="0"/>
              <a:t>III– </a:t>
            </a:r>
            <a:r>
              <a:rPr lang="fr-FR" sz="3300" b="1" dirty="0" err="1"/>
              <a:t>Principles</a:t>
            </a:r>
            <a:r>
              <a:rPr lang="fr-FR" sz="3300" b="1" dirty="0"/>
              <a:t> of network industries</a:t>
            </a:r>
            <a:endParaRPr lang="fr-FR" b="1" dirty="0"/>
          </a:p>
        </p:txBody>
      </p:sp>
      <p:sp>
        <p:nvSpPr>
          <p:cNvPr id="3" name="Espace réservé du contenu 2"/>
          <p:cNvSpPr>
            <a:spLocks noGrp="1"/>
          </p:cNvSpPr>
          <p:nvPr>
            <p:ph idx="1"/>
          </p:nvPr>
        </p:nvSpPr>
        <p:spPr>
          <a:xfrm>
            <a:off x="838200" y="1272988"/>
            <a:ext cx="10515600" cy="4903975"/>
          </a:xfrm>
        </p:spPr>
        <p:txBody>
          <a:bodyPr>
            <a:normAutofit/>
          </a:bodyPr>
          <a:lstStyle/>
          <a:p>
            <a:pPr marL="0" lvl="0" indent="0">
              <a:buNone/>
            </a:pPr>
            <a:r>
              <a:rPr lang="en-US" sz="1800" dirty="0"/>
              <a:t>4) Recognition of universal service (service </a:t>
            </a:r>
            <a:r>
              <a:rPr lang="en-US" sz="1800" dirty="0" err="1"/>
              <a:t>universel</a:t>
            </a:r>
            <a:r>
              <a:rPr lang="en-US" sz="1800" dirty="0"/>
              <a:t>). </a:t>
            </a:r>
            <a:r>
              <a:rPr lang="en-US" sz="1800" b="1" dirty="0"/>
              <a:t>Universal service is an economic, legal and business term used mostly in regulated industries, referring to the practice of providing a baseline level of services to every resident of a country. </a:t>
            </a:r>
            <a:endParaRPr lang="fr-FR" sz="1800" b="1" dirty="0"/>
          </a:p>
          <a:p>
            <a:pPr marL="0" indent="0">
              <a:buNone/>
            </a:pPr>
            <a:r>
              <a:rPr lang="en-US" sz="1800" dirty="0"/>
              <a:t>- Ex. </a:t>
            </a:r>
            <a:r>
              <a:rPr lang="en-US" sz="1800" b="1" dirty="0"/>
              <a:t>The Universal Service Directive or formally Directive 2002/22/EC of the European Parliament and of the Council of 7 March 2002</a:t>
            </a:r>
            <a:r>
              <a:rPr lang="en-US" sz="1800" dirty="0"/>
              <a:t> on universal service and users' rights relating to electronic communications networks and services addresses so called universal service obligations and users' rights related to telecommunications in the European Union. </a:t>
            </a:r>
            <a:endParaRPr lang="fr-FR" sz="1800" dirty="0"/>
          </a:p>
          <a:p>
            <a:pPr>
              <a:buFontTx/>
              <a:buChar char="-"/>
            </a:pPr>
            <a:r>
              <a:rPr lang="en-US" sz="1800" dirty="0"/>
              <a:t>The Directive defines universal service as the "minimum set of services of specified quality to which all end users have access, at an affordable price in the light of specific national conditions, without distorting competition". Key aspects of universal directive: availability of the universal service, provision of access at a fixed location and telephone service, public telephones and other access points; special </a:t>
            </a:r>
            <a:endParaRPr lang="fr-FR" sz="1800" dirty="0"/>
          </a:p>
          <a:p>
            <a:pPr algn="just"/>
            <a:r>
              <a:rPr lang="fr-FR" sz="1800" dirty="0"/>
              <a:t>Or, </a:t>
            </a:r>
            <a:r>
              <a:rPr lang="fr-FR" sz="1800" b="1" dirty="0"/>
              <a:t>recognition of public services obligation</a:t>
            </a:r>
            <a:r>
              <a:rPr lang="fr-FR" sz="1800" dirty="0"/>
              <a:t>. </a:t>
            </a:r>
            <a:r>
              <a:rPr lang="en-US" sz="1800" dirty="0"/>
              <a:t>In transport, Regulation 1370/2007 lays down the conditions under which authorities have to compensate public service operators for the costs incurred when operating services for which public service obligations have been imposed or contracted</a:t>
            </a:r>
            <a:r>
              <a:rPr lang="en-US" sz="1800" b="1" dirty="0"/>
              <a:t>. The basic rule is that public service obligations have to be compensated adequately in such a manner that no compensation payment exceeds the amount required to cover the costs incurred and revenues generated in discharging the public service obligations, taking account of a reasonable profit for the operator</a:t>
            </a:r>
            <a:endParaRPr lang="fr-FR" b="1" dirty="0"/>
          </a:p>
          <a:p>
            <a:pPr marL="0" indent="0" algn="just">
              <a:buNone/>
            </a:pPr>
            <a:endParaRPr lang="fr-FR" dirty="0"/>
          </a:p>
        </p:txBody>
      </p:sp>
    </p:spTree>
    <p:extLst>
      <p:ext uri="{BB962C8B-B14F-4D97-AF65-F5344CB8AC3E}">
        <p14:creationId xmlns:p14="http://schemas.microsoft.com/office/powerpoint/2010/main" val="3833154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IV – Issues of </a:t>
            </a:r>
            <a:r>
              <a:rPr lang="fr-FR" dirty="0" err="1" smtClean="0"/>
              <a:t>strategic</a:t>
            </a:r>
            <a:r>
              <a:rPr lang="fr-FR" dirty="0" smtClean="0"/>
              <a:t> </a:t>
            </a:r>
            <a:r>
              <a:rPr lang="fr-FR" dirty="0" err="1" smtClean="0"/>
              <a:t>autonomy</a:t>
            </a:r>
            <a:r>
              <a:rPr lang="fr-FR" dirty="0" smtClean="0"/>
              <a:t> and Green Deal </a:t>
            </a:r>
            <a:endParaRPr lang="fr-FR" dirty="0"/>
          </a:p>
        </p:txBody>
      </p:sp>
      <p:sp>
        <p:nvSpPr>
          <p:cNvPr id="3" name="Espace réservé du contenu 2"/>
          <p:cNvSpPr>
            <a:spLocks noGrp="1"/>
          </p:cNvSpPr>
          <p:nvPr>
            <p:ph idx="1"/>
          </p:nvPr>
        </p:nvSpPr>
        <p:spPr/>
        <p:txBody>
          <a:bodyPr/>
          <a:lstStyle/>
          <a:p>
            <a:pPr marL="0" indent="0">
              <a:buNone/>
            </a:pPr>
            <a:endParaRPr lang="fr-FR" dirty="0"/>
          </a:p>
        </p:txBody>
      </p:sp>
    </p:spTree>
    <p:extLst>
      <p:ext uri="{BB962C8B-B14F-4D97-AF65-F5344CB8AC3E}">
        <p14:creationId xmlns:p14="http://schemas.microsoft.com/office/powerpoint/2010/main" val="4179935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26"/>
          <p:cNvSpPr/>
          <p:nvPr/>
        </p:nvSpPr>
        <p:spPr>
          <a:xfrm>
            <a:off x="3833845" y="868301"/>
            <a:ext cx="4618765" cy="4618768"/>
          </a:xfrm>
          <a:prstGeom prst="ellipse">
            <a:avLst/>
          </a:prstGeom>
          <a:gradFill>
            <a:gsLst>
              <a:gs pos="5000">
                <a:srgbClr val="5AA3AE">
                  <a:alpha val="40000"/>
                </a:srgbClr>
              </a:gs>
              <a:gs pos="100000">
                <a:srgbClr val="44BA7E">
                  <a:alpha val="40000"/>
                </a:srgbClr>
              </a:gs>
            </a:gsLst>
            <a:lin ang="5400000"/>
          </a:gradFill>
          <a:ln w="28575">
            <a:solidFill>
              <a:srgbClr val="034EA2"/>
            </a:solidFill>
            <a:miter lim="400000"/>
          </a:ln>
        </p:spPr>
        <p:txBody>
          <a:bodyPr lIns="50800" tIns="50800" rIns="50800" bIns="50800" anchor="ctr"/>
          <a:lstStyle/>
          <a:p>
            <a:pPr marL="0" marR="0" lvl="0" indent="0" algn="l" defTabSz="914400" rtl="0" eaLnBrk="1" fontAlgn="auto" latinLnBrk="0" hangingPunct="1">
              <a:lnSpc>
                <a:spcPct val="100000"/>
              </a:lnSpc>
              <a:spcBef>
                <a:spcPts val="0"/>
              </a:spcBef>
              <a:spcAft>
                <a:spcPts val="0"/>
              </a:spcAft>
              <a:buClrTx/>
              <a:buSzTx/>
              <a:buFontTx/>
              <a:buNone/>
              <a:tabLst/>
              <a:defRPr sz="2700">
                <a:solidFill>
                  <a:srgbClr val="FFFFFF"/>
                </a:solidFill>
                <a:latin typeface="Helvetica Neue Medium"/>
                <a:ea typeface="Helvetica Neue Medium"/>
                <a:cs typeface="Helvetica Neue Medium"/>
                <a:sym typeface="Helvetica Neue Medium"/>
              </a:defRPr>
            </a:pPr>
            <a:endParaRPr kumimoji="0" lang="en-IE" sz="2700" b="0" i="0" u="none" strike="noStrike" kern="1200" cap="none" spc="0" normalizeH="0" baseline="0" noProof="0" dirty="0">
              <a:ln>
                <a:noFill/>
              </a:ln>
              <a:solidFill>
                <a:srgbClr val="FFFFFF"/>
              </a:solidFill>
              <a:effectLst/>
              <a:uLnTx/>
              <a:uFillTx/>
              <a:latin typeface="Helvetica Neue Medium"/>
              <a:sym typeface="Helvetica Neue Medium"/>
            </a:endParaRPr>
          </a:p>
        </p:txBody>
      </p:sp>
      <p:grpSp>
        <p:nvGrpSpPr>
          <p:cNvPr id="6" name="Group 13"/>
          <p:cNvGrpSpPr/>
          <p:nvPr/>
        </p:nvGrpSpPr>
        <p:grpSpPr>
          <a:xfrm>
            <a:off x="5168849" y="2214468"/>
            <a:ext cx="1926439" cy="1926439"/>
            <a:chOff x="-1" y="-1"/>
            <a:chExt cx="1926438" cy="1926438"/>
          </a:xfrm>
        </p:grpSpPr>
        <p:sp>
          <p:nvSpPr>
            <p:cNvPr id="7" name="Green Deal"/>
            <p:cNvSpPr/>
            <p:nvPr/>
          </p:nvSpPr>
          <p:spPr>
            <a:xfrm>
              <a:off x="-1" y="-1"/>
              <a:ext cx="1926438" cy="1926438"/>
            </a:xfrm>
            <a:prstGeom prst="ellipse">
              <a:avLst/>
            </a:prstGeom>
            <a:gradFill flip="none" rotWithShape="1">
              <a:gsLst>
                <a:gs pos="5000">
                  <a:srgbClr val="5AA3AE"/>
                </a:gs>
                <a:gs pos="100000">
                  <a:srgbClr val="44BA7E"/>
                </a:gs>
              </a:gsLst>
              <a:lin ang="5400000" scaled="0"/>
            </a:grad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2700">
                  <a:solidFill>
                    <a:srgbClr val="FFFFFF"/>
                  </a:solidFill>
                  <a:latin typeface="Helvetica Neue Medium"/>
                  <a:ea typeface="Helvetica Neue Medium"/>
                  <a:cs typeface="Helvetica Neue Medium"/>
                  <a:sym typeface="Helvetica Neue Medium"/>
                </a:defRPr>
              </a:pPr>
              <a:endParaRPr kumimoji="0" sz="2700" b="0" i="0" u="none" strike="noStrike" kern="1200" cap="none" spc="0" normalizeH="0" baseline="0" noProof="0">
                <a:ln>
                  <a:noFill/>
                </a:ln>
                <a:solidFill>
                  <a:srgbClr val="FFFFFF"/>
                </a:solidFill>
                <a:effectLst/>
                <a:uLnTx/>
                <a:uFillTx/>
                <a:latin typeface="Helvetica Neue Medium"/>
                <a:sym typeface="Helvetica Neue Medium"/>
              </a:endParaRPr>
            </a:p>
          </p:txBody>
        </p:sp>
        <p:pic>
          <p:nvPicPr>
            <p:cNvPr id="8" name="Picture 2" descr="Picture 2"/>
            <p:cNvPicPr>
              <a:picLocks noChangeAspect="1"/>
            </p:cNvPicPr>
            <p:nvPr/>
          </p:nvPicPr>
          <p:blipFill>
            <a:blip r:embed="rId2"/>
            <a:stretch>
              <a:fillRect/>
            </a:stretch>
          </p:blipFill>
          <p:spPr>
            <a:xfrm>
              <a:off x="175821" y="169328"/>
              <a:ext cx="1587017" cy="1597580"/>
            </a:xfrm>
            <a:prstGeom prst="rect">
              <a:avLst/>
            </a:prstGeom>
            <a:ln w="12700" cap="flat">
              <a:noFill/>
              <a:miter lim="400000"/>
            </a:ln>
            <a:effectLst/>
          </p:spPr>
        </p:pic>
        <p:sp>
          <p:nvSpPr>
            <p:cNvPr id="9" name="Rectangle 3"/>
            <p:cNvSpPr txBox="1"/>
            <p:nvPr/>
          </p:nvSpPr>
          <p:spPr>
            <a:xfrm>
              <a:off x="579960" y="115748"/>
              <a:ext cx="1081381" cy="150810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2000" b="1">
                  <a:solidFill>
                    <a:srgbClr val="FFFFFF"/>
                  </a:solidFill>
                  <a:latin typeface="EC Square Sans Pro"/>
                  <a:ea typeface="EC Square Sans Pro"/>
                  <a:cs typeface="EC Square Sans Pro"/>
                  <a:sym typeface="EC Square Sans Pro"/>
                </a:defRPr>
              </a:pPr>
              <a:endParaRPr kumimoji="0" sz="2000" b="1" i="0" u="none" strike="noStrike" kern="1200" cap="none" spc="0" normalizeH="0" baseline="0" noProof="0" dirty="0">
                <a:ln>
                  <a:noFill/>
                </a:ln>
                <a:solidFill>
                  <a:srgbClr val="FFFFFF"/>
                </a:solidFill>
                <a:effectLst/>
                <a:uLnTx/>
                <a:uFillTx/>
                <a:latin typeface="EC Square Sans Pro"/>
                <a:sym typeface="EC Square Sans Pro"/>
              </a:endParaRPr>
            </a:p>
            <a:p>
              <a:pPr marL="0" marR="0" lvl="0" indent="0" algn="l" defTabSz="914400" rtl="0" eaLnBrk="1" fontAlgn="auto" latinLnBrk="0" hangingPunct="1">
                <a:lnSpc>
                  <a:spcPct val="100000"/>
                </a:lnSpc>
                <a:spcBef>
                  <a:spcPts val="0"/>
                </a:spcBef>
                <a:spcAft>
                  <a:spcPts val="0"/>
                </a:spcAft>
                <a:buClrTx/>
                <a:buSzTx/>
                <a:buFontTx/>
                <a:buNone/>
                <a:tabLst/>
                <a:defRPr sz="1800" b="1">
                  <a:solidFill>
                    <a:srgbClr val="FFFFFF"/>
                  </a:solidFill>
                  <a:latin typeface="EC Square Sans Pro"/>
                  <a:ea typeface="EC Square Sans Pro"/>
                  <a:cs typeface="EC Square Sans Pro"/>
                  <a:sym typeface="EC Square Sans Pro"/>
                </a:defRPr>
              </a:pPr>
              <a:r>
                <a:rPr kumimoji="0" sz="1800" b="1" i="0" u="none" strike="noStrike" kern="1200" cap="none" spc="0" normalizeH="0" baseline="0" noProof="0" dirty="0">
                  <a:ln>
                    <a:noFill/>
                  </a:ln>
                  <a:solidFill>
                    <a:srgbClr val="FFFFFF"/>
                  </a:solidFill>
                  <a:effectLst/>
                  <a:uLnTx/>
                  <a:uFillTx/>
                  <a:latin typeface="EC Square Sans Pro"/>
                  <a:sym typeface="EC Square Sans Pro"/>
                </a:rPr>
                <a:t>The</a:t>
              </a:r>
              <a:endParaRPr kumimoji="0" sz="2000" b="1" i="0" u="none" strike="noStrike" kern="1200" cap="none" spc="0" normalizeH="0" baseline="0" noProof="0" dirty="0">
                <a:ln>
                  <a:noFill/>
                </a:ln>
                <a:solidFill>
                  <a:srgbClr val="FFFFFF"/>
                </a:solidFill>
                <a:effectLst/>
                <a:uLnTx/>
                <a:uFillTx/>
                <a:latin typeface="EC Square Sans Pro"/>
                <a:sym typeface="EC Square Sans Pro"/>
              </a:endParaRPr>
            </a:p>
            <a:p>
              <a:pPr marL="0" marR="0" lvl="0" indent="0" algn="l" defTabSz="914400" rtl="0" eaLnBrk="1" fontAlgn="auto" latinLnBrk="0" hangingPunct="1">
                <a:lnSpc>
                  <a:spcPct val="100000"/>
                </a:lnSpc>
                <a:spcBef>
                  <a:spcPts val="0"/>
                </a:spcBef>
                <a:spcAft>
                  <a:spcPts val="0"/>
                </a:spcAft>
                <a:buClrTx/>
                <a:buSzTx/>
                <a:buFontTx/>
                <a:buNone/>
                <a:tabLst/>
                <a:defRPr sz="1800" b="1">
                  <a:solidFill>
                    <a:srgbClr val="FFFFFF"/>
                  </a:solidFill>
                  <a:latin typeface="EC Square Sans Pro"/>
                  <a:ea typeface="EC Square Sans Pro"/>
                  <a:cs typeface="EC Square Sans Pro"/>
                  <a:sym typeface="EC Square Sans Pro"/>
                </a:defRPr>
              </a:pPr>
              <a:r>
                <a:rPr kumimoji="0" sz="1800" b="1" i="0" u="none" strike="noStrike" kern="1200" cap="none" spc="0" normalizeH="0" baseline="0" noProof="0" dirty="0">
                  <a:ln>
                    <a:noFill/>
                  </a:ln>
                  <a:solidFill>
                    <a:srgbClr val="FFFFFF"/>
                  </a:solidFill>
                  <a:effectLst/>
                  <a:uLnTx/>
                  <a:uFillTx/>
                  <a:latin typeface="EC Square Sans Pro"/>
                  <a:sym typeface="EC Square Sans Pro"/>
                </a:rPr>
                <a:t>European</a:t>
              </a:r>
              <a:br>
                <a:rPr kumimoji="0" sz="1800" b="1" i="0" u="none" strike="noStrike" kern="1200" cap="none" spc="0" normalizeH="0" baseline="0" noProof="0" dirty="0">
                  <a:ln>
                    <a:noFill/>
                  </a:ln>
                  <a:solidFill>
                    <a:srgbClr val="FFFFFF"/>
                  </a:solidFill>
                  <a:effectLst/>
                  <a:uLnTx/>
                  <a:uFillTx/>
                  <a:latin typeface="EC Square Sans Pro"/>
                  <a:sym typeface="EC Square Sans Pro"/>
                </a:rPr>
              </a:br>
              <a:r>
                <a:rPr kumimoji="0" sz="1800" b="1" i="0" u="none" strike="noStrike" kern="1200" cap="none" spc="0" normalizeH="0" baseline="0" noProof="0" dirty="0">
                  <a:ln>
                    <a:noFill/>
                  </a:ln>
                  <a:solidFill>
                    <a:srgbClr val="FFFFFF"/>
                  </a:solidFill>
                  <a:effectLst/>
                  <a:uLnTx/>
                  <a:uFillTx/>
                  <a:latin typeface="EC Square Sans Pro"/>
                  <a:sym typeface="EC Square Sans Pro"/>
                </a:rPr>
                <a:t>Green </a:t>
              </a:r>
              <a:br>
                <a:rPr kumimoji="0" sz="1800" b="1" i="0" u="none" strike="noStrike" kern="1200" cap="none" spc="0" normalizeH="0" baseline="0" noProof="0" dirty="0">
                  <a:ln>
                    <a:noFill/>
                  </a:ln>
                  <a:solidFill>
                    <a:srgbClr val="FFFFFF"/>
                  </a:solidFill>
                  <a:effectLst/>
                  <a:uLnTx/>
                  <a:uFillTx/>
                  <a:latin typeface="EC Square Sans Pro"/>
                  <a:sym typeface="EC Square Sans Pro"/>
                </a:rPr>
              </a:br>
              <a:r>
                <a:rPr kumimoji="0" sz="1800" b="1" i="0" u="none" strike="noStrike" kern="1200" cap="none" spc="0" normalizeH="0" baseline="0" noProof="0" dirty="0">
                  <a:ln>
                    <a:noFill/>
                  </a:ln>
                  <a:solidFill>
                    <a:srgbClr val="FFFFFF"/>
                  </a:solidFill>
                  <a:effectLst/>
                  <a:uLnTx/>
                  <a:uFillTx/>
                  <a:latin typeface="EC Square Sans Pro"/>
                  <a:sym typeface="EC Square Sans Pro"/>
                </a:rPr>
                <a:t>Deal </a:t>
              </a:r>
            </a:p>
          </p:txBody>
        </p:sp>
      </p:grpSp>
      <p:grpSp>
        <p:nvGrpSpPr>
          <p:cNvPr id="34" name="Group 2"/>
          <p:cNvGrpSpPr/>
          <p:nvPr/>
        </p:nvGrpSpPr>
        <p:grpSpPr>
          <a:xfrm>
            <a:off x="8471023" y="5734790"/>
            <a:ext cx="1549111" cy="584773"/>
            <a:chOff x="-1" y="0"/>
            <a:chExt cx="1549110" cy="584772"/>
          </a:xfrm>
        </p:grpSpPr>
        <p:sp>
          <p:nvSpPr>
            <p:cNvPr id="35" name="Rectangle 64"/>
            <p:cNvSpPr txBox="1"/>
            <p:nvPr/>
          </p:nvSpPr>
          <p:spPr>
            <a:xfrm>
              <a:off x="45719" y="0"/>
              <a:ext cx="1503390" cy="58477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lgn="l">
                <a:defRPr sz="1600" b="1">
                  <a:solidFill>
                    <a:srgbClr val="0B7468"/>
                  </a:solidFill>
                  <a:latin typeface="EC Square Sans Pro Medium"/>
                  <a:ea typeface="EC Square Sans Pro Medium"/>
                  <a:cs typeface="EC Square Sans Pro Medium"/>
                  <a:sym typeface="EC Square Sans Pro Medium"/>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sz="1600" b="1" i="0" u="none" strike="noStrike" kern="1200" cap="none" spc="0" normalizeH="0" baseline="0" noProof="0" dirty="0">
                  <a:ln>
                    <a:noFill/>
                  </a:ln>
                  <a:solidFill>
                    <a:srgbClr val="0B7468"/>
                  </a:solidFill>
                  <a:effectLst/>
                  <a:uLnTx/>
                  <a:uFillTx/>
                  <a:latin typeface="EC Square Sans Pro Medium"/>
                  <a:sym typeface="EC Square Sans Pro Medium"/>
                </a:rPr>
                <a:t>A European Climate Pact</a:t>
              </a:r>
            </a:p>
          </p:txBody>
        </p:sp>
        <p:sp>
          <p:nvSpPr>
            <p:cNvPr id="36" name="Straight Connector 68"/>
            <p:cNvSpPr/>
            <p:nvPr/>
          </p:nvSpPr>
          <p:spPr>
            <a:xfrm flipH="1">
              <a:off x="-1" y="69902"/>
              <a:ext cx="2" cy="444970"/>
            </a:xfrm>
            <a:prstGeom prst="line">
              <a:avLst/>
            </a:prstGeom>
            <a:noFill/>
            <a:ln w="28575" cap="rnd">
              <a:solidFill>
                <a:srgbClr val="0B7468"/>
              </a:solidFill>
              <a:prstDash val="solid"/>
              <a:round/>
            </a:ln>
            <a:effectLst/>
          </p:spPr>
          <p:txBody>
            <a:bodyPr wrap="square" lIns="45718" tIns="45718" rIns="45718" bIns="45718" numCol="1"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4D4D4D"/>
                </a:solidFill>
                <a:effectLst/>
                <a:uLnTx/>
                <a:uFillTx/>
                <a:latin typeface="Arial"/>
                <a:ea typeface="+mn-ea"/>
                <a:cs typeface="+mn-cs"/>
              </a:endParaRPr>
            </a:p>
          </p:txBody>
        </p:sp>
      </p:grpSp>
      <p:grpSp>
        <p:nvGrpSpPr>
          <p:cNvPr id="37" name="Group 4"/>
          <p:cNvGrpSpPr/>
          <p:nvPr/>
        </p:nvGrpSpPr>
        <p:grpSpPr>
          <a:xfrm>
            <a:off x="2537876" y="5657914"/>
            <a:ext cx="1556834" cy="584773"/>
            <a:chOff x="-1" y="0"/>
            <a:chExt cx="1556832" cy="584772"/>
          </a:xfrm>
        </p:grpSpPr>
        <p:sp>
          <p:nvSpPr>
            <p:cNvPr id="38" name="Rectangle 27"/>
            <p:cNvSpPr txBox="1"/>
            <p:nvPr/>
          </p:nvSpPr>
          <p:spPr>
            <a:xfrm>
              <a:off x="53441" y="0"/>
              <a:ext cx="1503390" cy="58477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600" b="1">
                  <a:solidFill>
                    <a:srgbClr val="0B7468"/>
                  </a:solidFill>
                  <a:latin typeface="EC Square Sans Pro Medium"/>
                  <a:ea typeface="EC Square Sans Pro Medium"/>
                  <a:cs typeface="EC Square Sans Pro Medium"/>
                  <a:sym typeface="EC Square Sans Pro Medium"/>
                </a:defRPr>
              </a:pPr>
              <a:r>
                <a:rPr kumimoji="0" sz="1600" b="1" i="0" u="none" strike="noStrike" kern="1200" cap="none" spc="0" normalizeH="0" baseline="0" noProof="0" dirty="0">
                  <a:ln>
                    <a:noFill/>
                  </a:ln>
                  <a:solidFill>
                    <a:srgbClr val="0B7468"/>
                  </a:solidFill>
                  <a:effectLst/>
                  <a:uLnTx/>
                  <a:uFillTx/>
                  <a:latin typeface="EC Square Sans Pro Medium"/>
                  <a:sym typeface="EC Square Sans Pro Medium"/>
                </a:rPr>
                <a:t>The EU as a </a:t>
              </a:r>
              <a:br>
                <a:rPr kumimoji="0" sz="1600" b="1" i="0" u="none" strike="noStrike" kern="1200" cap="none" spc="0" normalizeH="0" baseline="0" noProof="0" dirty="0">
                  <a:ln>
                    <a:noFill/>
                  </a:ln>
                  <a:solidFill>
                    <a:srgbClr val="0B7468"/>
                  </a:solidFill>
                  <a:effectLst/>
                  <a:uLnTx/>
                  <a:uFillTx/>
                  <a:latin typeface="EC Square Sans Pro Medium"/>
                  <a:sym typeface="EC Square Sans Pro Medium"/>
                </a:rPr>
              </a:br>
              <a:r>
                <a:rPr kumimoji="0" sz="1600" b="1" i="0" u="none" strike="noStrike" kern="1200" cap="none" spc="0" normalizeH="0" baseline="0" noProof="0" dirty="0">
                  <a:ln>
                    <a:noFill/>
                  </a:ln>
                  <a:solidFill>
                    <a:srgbClr val="0B7468"/>
                  </a:solidFill>
                  <a:effectLst/>
                  <a:uLnTx/>
                  <a:uFillTx/>
                  <a:latin typeface="EC Square Sans Pro Medium"/>
                  <a:sym typeface="EC Square Sans Pro Medium"/>
                </a:rPr>
                <a:t>global leader</a:t>
              </a:r>
            </a:p>
          </p:txBody>
        </p:sp>
        <p:sp>
          <p:nvSpPr>
            <p:cNvPr id="39" name="Straight Connector 69"/>
            <p:cNvSpPr/>
            <p:nvPr/>
          </p:nvSpPr>
          <p:spPr>
            <a:xfrm flipH="1">
              <a:off x="-1" y="69902"/>
              <a:ext cx="2" cy="444970"/>
            </a:xfrm>
            <a:prstGeom prst="line">
              <a:avLst/>
            </a:prstGeom>
            <a:noFill/>
            <a:ln w="28575" cap="rnd">
              <a:solidFill>
                <a:srgbClr val="0B7468"/>
              </a:solidFill>
              <a:prstDash val="solid"/>
              <a:round/>
            </a:ln>
            <a:effectLst/>
          </p:spPr>
          <p:txBody>
            <a:bodyPr wrap="square" lIns="45718" tIns="45718" rIns="45718" bIns="45718" numCol="1"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4D4D4D"/>
                </a:solidFill>
                <a:effectLst/>
                <a:uLnTx/>
                <a:uFillTx/>
                <a:latin typeface="Arial"/>
                <a:ea typeface="+mn-ea"/>
                <a:cs typeface="+mn-cs"/>
              </a:endParaRPr>
            </a:p>
          </p:txBody>
        </p:sp>
      </p:grpSp>
      <p:grpSp>
        <p:nvGrpSpPr>
          <p:cNvPr id="40" name="Group 3"/>
          <p:cNvGrpSpPr/>
          <p:nvPr/>
        </p:nvGrpSpPr>
        <p:grpSpPr>
          <a:xfrm>
            <a:off x="5284070" y="1238952"/>
            <a:ext cx="2161958" cy="830995"/>
            <a:chOff x="-1" y="0"/>
            <a:chExt cx="2161957" cy="830993"/>
          </a:xfrm>
        </p:grpSpPr>
        <p:sp>
          <p:nvSpPr>
            <p:cNvPr id="41" name="Rectangle 32"/>
            <p:cNvSpPr txBox="1"/>
            <p:nvPr/>
          </p:nvSpPr>
          <p:spPr>
            <a:xfrm>
              <a:off x="60729" y="0"/>
              <a:ext cx="2101227" cy="83099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600" b="1">
                  <a:solidFill>
                    <a:srgbClr val="034EA2"/>
                  </a:solidFill>
                  <a:latin typeface="EC Square Sans Pro Medium"/>
                  <a:ea typeface="EC Square Sans Pro Medium"/>
                  <a:cs typeface="EC Square Sans Pro Medium"/>
                  <a:sym typeface="EC Square Sans Pro Medium"/>
                </a:defRPr>
              </a:pPr>
              <a: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t>Transforming the </a:t>
              </a:r>
              <a:b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br>
              <a: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t>EU’s economy for a sustainable future</a:t>
              </a:r>
            </a:p>
          </p:txBody>
        </p:sp>
        <p:sp>
          <p:nvSpPr>
            <p:cNvPr id="42" name="Straight Connector 34"/>
            <p:cNvSpPr/>
            <p:nvPr/>
          </p:nvSpPr>
          <p:spPr>
            <a:xfrm flipH="1">
              <a:off x="-1" y="71239"/>
              <a:ext cx="2" cy="672940"/>
            </a:xfrm>
            <a:prstGeom prst="line">
              <a:avLst/>
            </a:prstGeom>
            <a:noFill/>
            <a:ln w="28575" cap="rnd">
              <a:solidFill>
                <a:srgbClr val="034EA2"/>
              </a:solidFill>
              <a:prstDash val="solid"/>
              <a:round/>
            </a:ln>
            <a:effectLst/>
          </p:spPr>
          <p:txBody>
            <a:bodyPr wrap="square" lIns="45718" tIns="45718" rIns="45718" bIns="45718" numCol="1"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4D4D4D"/>
                </a:solidFill>
                <a:effectLst/>
                <a:uLnTx/>
                <a:uFillTx/>
                <a:latin typeface="Arial"/>
                <a:ea typeface="+mn-ea"/>
                <a:cs typeface="+mn-cs"/>
              </a:endParaRPr>
            </a:p>
          </p:txBody>
        </p:sp>
      </p:grpSp>
      <p:grpSp>
        <p:nvGrpSpPr>
          <p:cNvPr id="43" name="Group 3"/>
          <p:cNvGrpSpPr/>
          <p:nvPr/>
        </p:nvGrpSpPr>
        <p:grpSpPr>
          <a:xfrm>
            <a:off x="5284070" y="4237364"/>
            <a:ext cx="2207790" cy="593142"/>
            <a:chOff x="-1" y="0"/>
            <a:chExt cx="2207789" cy="687227"/>
          </a:xfrm>
        </p:grpSpPr>
        <p:sp>
          <p:nvSpPr>
            <p:cNvPr id="44" name="Rectangle 32"/>
            <p:cNvSpPr/>
            <p:nvPr/>
          </p:nvSpPr>
          <p:spPr>
            <a:xfrm>
              <a:off x="106561" y="0"/>
              <a:ext cx="2101227" cy="584772"/>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600" b="1">
                  <a:solidFill>
                    <a:srgbClr val="034EA2"/>
                  </a:solidFill>
                  <a:latin typeface="EC Square Sans Pro Medium"/>
                  <a:ea typeface="EC Square Sans Pro Medium"/>
                  <a:cs typeface="EC Square Sans Pro Medium"/>
                  <a:sym typeface="EC Square Sans Pro Medium"/>
                </a:defRPr>
              </a:pPr>
              <a: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t>And </a:t>
              </a:r>
              <a:r>
                <a:rPr kumimoji="0" sz="1600" b="1" i="0" u="none" strike="noStrike" kern="1200" cap="none" spc="0" normalizeH="0" baseline="0" noProof="0" dirty="0" err="1">
                  <a:ln>
                    <a:noFill/>
                  </a:ln>
                  <a:solidFill>
                    <a:srgbClr val="034EA2"/>
                  </a:solidFill>
                  <a:effectLst/>
                  <a:uLnTx/>
                  <a:uFillTx/>
                  <a:latin typeface="EC Square Sans Pro Medium"/>
                  <a:sym typeface="EC Square Sans Pro Medium"/>
                </a:rPr>
                <a:t>leav</a:t>
              </a:r>
              <a:r>
                <a:rPr kumimoji="0" lang="en-IE" sz="1600" b="1" i="0" u="none" strike="noStrike" kern="1200" cap="none" spc="0" normalizeH="0" baseline="0" noProof="0" dirty="0" err="1">
                  <a:ln>
                    <a:noFill/>
                  </a:ln>
                  <a:solidFill>
                    <a:srgbClr val="034EA2"/>
                  </a:solidFill>
                  <a:effectLst/>
                  <a:uLnTx/>
                  <a:uFillTx/>
                  <a:latin typeface="EC Square Sans Pro Medium"/>
                  <a:sym typeface="EC Square Sans Pro Medium"/>
                </a:rPr>
                <a:t>ing</a:t>
              </a:r>
              <a: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t>  </a:t>
              </a:r>
            </a:p>
            <a:p>
              <a:pPr marL="0" marR="0" lvl="0" indent="0" algn="l" defTabSz="914400" rtl="0" eaLnBrk="1" fontAlgn="auto" latinLnBrk="0" hangingPunct="1">
                <a:lnSpc>
                  <a:spcPct val="100000"/>
                </a:lnSpc>
                <a:spcBef>
                  <a:spcPts val="0"/>
                </a:spcBef>
                <a:spcAft>
                  <a:spcPts val="0"/>
                </a:spcAft>
                <a:buClrTx/>
                <a:buSzTx/>
                <a:buFontTx/>
                <a:buNone/>
                <a:tabLst/>
                <a:defRPr sz="1600" b="1">
                  <a:solidFill>
                    <a:srgbClr val="034EA2"/>
                  </a:solidFill>
                  <a:latin typeface="EC Square Sans Pro Medium"/>
                  <a:ea typeface="EC Square Sans Pro Medium"/>
                  <a:cs typeface="EC Square Sans Pro Medium"/>
                  <a:sym typeface="EC Square Sans Pro Medium"/>
                </a:defRPr>
              </a:pPr>
              <a:r>
                <a:rPr kumimoji="0" lang="en-IE" sz="1600" b="1" i="0" u="none" strike="noStrike" kern="1200" cap="none" spc="0" normalizeH="0" baseline="0" noProof="0" dirty="0">
                  <a:ln>
                    <a:noFill/>
                  </a:ln>
                  <a:solidFill>
                    <a:srgbClr val="034EA2"/>
                  </a:solidFill>
                  <a:effectLst/>
                  <a:uLnTx/>
                  <a:uFillTx/>
                  <a:latin typeface="EC Square Sans Pro Medium"/>
                  <a:sym typeface="EC Square Sans Pro Medium"/>
                </a:rPr>
                <a:t>n</a:t>
              </a:r>
              <a:r>
                <a:rPr kumimoji="0" sz="1600" b="1" i="0" u="none" strike="noStrike" kern="1200" cap="none" spc="0" normalizeH="0" baseline="0" noProof="0" dirty="0">
                  <a:ln>
                    <a:noFill/>
                  </a:ln>
                  <a:solidFill>
                    <a:srgbClr val="034EA2"/>
                  </a:solidFill>
                  <a:effectLst/>
                  <a:uLnTx/>
                  <a:uFillTx/>
                  <a:latin typeface="EC Square Sans Pro Medium"/>
                  <a:sym typeface="EC Square Sans Pro Medium"/>
                </a:rPr>
                <a:t>o one behind </a:t>
              </a:r>
            </a:p>
          </p:txBody>
        </p:sp>
        <p:sp>
          <p:nvSpPr>
            <p:cNvPr id="45" name="Straight Connector 34"/>
            <p:cNvSpPr/>
            <p:nvPr/>
          </p:nvSpPr>
          <p:spPr>
            <a:xfrm flipH="1">
              <a:off x="-1" y="14287"/>
              <a:ext cx="2" cy="672940"/>
            </a:xfrm>
            <a:prstGeom prst="line">
              <a:avLst/>
            </a:prstGeom>
            <a:noFill/>
            <a:ln w="28575" cap="rnd">
              <a:solidFill>
                <a:srgbClr val="034EA2"/>
              </a:solidFill>
              <a:prstDash val="solid"/>
              <a:round/>
            </a:ln>
            <a:effectLst/>
          </p:spPr>
          <p:txBody>
            <a:bodyPr wrap="square" lIns="45718" tIns="45718" rIns="45718" bIns="45718" numCol="1"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4D4D4D"/>
                </a:solidFill>
                <a:effectLst/>
                <a:uLnTx/>
                <a:uFillTx/>
                <a:latin typeface="Arial"/>
                <a:ea typeface="+mn-ea"/>
                <a:cs typeface="+mn-cs"/>
              </a:endParaRPr>
            </a:p>
          </p:txBody>
        </p:sp>
      </p:grpSp>
      <p:grpSp>
        <p:nvGrpSpPr>
          <p:cNvPr id="48" name="Vorm"/>
          <p:cNvGrpSpPr/>
          <p:nvPr/>
        </p:nvGrpSpPr>
        <p:grpSpPr>
          <a:xfrm>
            <a:off x="6748435" y="4885753"/>
            <a:ext cx="2520003" cy="654896"/>
            <a:chOff x="-1" y="0"/>
            <a:chExt cx="2520002" cy="654894"/>
          </a:xfrm>
          <a:solidFill>
            <a:srgbClr val="034EA2">
              <a:alpha val="83922"/>
            </a:srgbClr>
          </a:solidFill>
        </p:grpSpPr>
        <p:sp>
          <p:nvSpPr>
            <p:cNvPr id="49" name="Rechthoek"/>
            <p:cNvSpPr/>
            <p:nvPr/>
          </p:nvSpPr>
          <p:spPr>
            <a:xfrm>
              <a:off x="-1" y="0"/>
              <a:ext cx="2520002" cy="654894"/>
            </a:xfrm>
            <a:prstGeom prst="roundRect">
              <a:avLst/>
            </a:prstGeom>
            <a:grp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1400">
                  <a:solidFill>
                    <a:srgbClr val="FFFFFF"/>
                  </a:solidFill>
                  <a:latin typeface="EC Square Sans Pro Medium"/>
                  <a:ea typeface="EC Square Sans Pro Medium"/>
                  <a:cs typeface="EC Square Sans Pro Medium"/>
                  <a:sym typeface="EC Square Sans Pro Medium"/>
                </a:defRPr>
              </a:pPr>
              <a:endParaRPr kumimoji="0" sz="1400" b="0" i="0" u="none" strike="noStrike" kern="1200" cap="none" spc="0" normalizeH="0" baseline="0" noProof="0">
                <a:ln>
                  <a:noFill/>
                </a:ln>
                <a:solidFill>
                  <a:srgbClr val="FFFFFF"/>
                </a:solidFill>
                <a:effectLst/>
                <a:uLnTx/>
                <a:uFillTx/>
                <a:latin typeface="EC Square Sans Pro Medium"/>
                <a:sym typeface="EC Square Sans Pro Medium"/>
              </a:endParaRPr>
            </a:p>
          </p:txBody>
        </p:sp>
        <p:sp>
          <p:nvSpPr>
            <p:cNvPr id="50" name="Leave no one behind  (Just Transition)"/>
            <p:cNvSpPr txBox="1"/>
            <p:nvPr/>
          </p:nvSpPr>
          <p:spPr>
            <a:xfrm>
              <a:off x="-1" y="32331"/>
              <a:ext cx="2520002" cy="590231"/>
            </a:xfrm>
            <a:prstGeom prst="round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400">
                  <a:solidFill>
                    <a:srgbClr val="FFFFFF"/>
                  </a:solidFill>
                  <a:latin typeface="EC Square Sans Pro Medium"/>
                  <a:ea typeface="EC Square Sans Pro Medium"/>
                  <a:cs typeface="EC Square Sans Pro Medium"/>
                  <a:sym typeface="EC Square Sans Pro Medium"/>
                </a:defRPr>
              </a:pPr>
              <a:r>
                <a:rPr kumimoji="0" sz="1400" b="0" i="0" u="none" strike="noStrike" kern="1200" cap="none" spc="0" normalizeH="0" baseline="0" noProof="0">
                  <a:ln>
                    <a:noFill/>
                  </a:ln>
                  <a:solidFill>
                    <a:srgbClr val="FFFFFF"/>
                  </a:solidFill>
                  <a:effectLst/>
                  <a:uLnTx/>
                  <a:uFillTx/>
                  <a:latin typeface="EC Square Sans Pro Medium"/>
                  <a:sym typeface="EC Square Sans Pro Medium"/>
                </a:rPr>
                <a:t>Leave no one behind </a:t>
              </a:r>
              <a:br>
                <a:rPr kumimoji="0" sz="1400" b="0" i="0" u="none" strike="noStrike" kern="1200" cap="none" spc="0" normalizeH="0" baseline="0" noProof="0">
                  <a:ln>
                    <a:noFill/>
                  </a:ln>
                  <a:solidFill>
                    <a:srgbClr val="FFFFFF"/>
                  </a:solidFill>
                  <a:effectLst/>
                  <a:uLnTx/>
                  <a:uFillTx/>
                  <a:latin typeface="EC Square Sans Pro Medium"/>
                  <a:sym typeface="EC Square Sans Pro Medium"/>
                </a:rPr>
              </a:br>
              <a:r>
                <a:rPr kumimoji="0" sz="1400" b="0" i="0" u="none" strike="noStrike" kern="1200" cap="none" spc="0" normalizeH="0" baseline="0" noProof="0">
                  <a:ln>
                    <a:noFill/>
                  </a:ln>
                  <a:solidFill>
                    <a:srgbClr val="FFFFFF"/>
                  </a:solidFill>
                  <a:effectLst/>
                  <a:uLnTx/>
                  <a:uFillTx/>
                  <a:latin typeface="EC Square Sans Pro Medium"/>
                  <a:sym typeface="EC Square Sans Pro Medium"/>
                </a:rPr>
                <a:t>(Just Transition)</a:t>
              </a:r>
            </a:p>
          </p:txBody>
        </p:sp>
      </p:grpSp>
      <p:grpSp>
        <p:nvGrpSpPr>
          <p:cNvPr id="51" name="Vorm"/>
          <p:cNvGrpSpPr/>
          <p:nvPr/>
        </p:nvGrpSpPr>
        <p:grpSpPr>
          <a:xfrm>
            <a:off x="3164230" y="4892061"/>
            <a:ext cx="2520003" cy="642277"/>
            <a:chOff x="-1" y="-1"/>
            <a:chExt cx="2520002" cy="642276"/>
          </a:xfrm>
          <a:solidFill>
            <a:srgbClr val="034EA2"/>
          </a:solidFill>
        </p:grpSpPr>
        <p:sp>
          <p:nvSpPr>
            <p:cNvPr id="52" name="Rechthoek"/>
            <p:cNvSpPr/>
            <p:nvPr/>
          </p:nvSpPr>
          <p:spPr>
            <a:xfrm>
              <a:off x="-1" y="-1"/>
              <a:ext cx="2520002" cy="642276"/>
            </a:xfrm>
            <a:prstGeom prst="roundRect">
              <a:avLst/>
            </a:prstGeom>
            <a:solidFill>
              <a:srgbClr val="034EA2">
                <a:alpha val="83922"/>
              </a:srgbClr>
            </a:solid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endParaRPr kumimoji="0" sz="1800" b="0" i="0" u="none" strike="noStrike" kern="1200" cap="none" spc="0" normalizeH="0" baseline="0" noProof="0">
                <a:ln>
                  <a:noFill/>
                </a:ln>
                <a:solidFill>
                  <a:srgbClr val="4D4D4D"/>
                </a:solidFill>
                <a:effectLst/>
                <a:uLnTx/>
                <a:uFillTx/>
                <a:latin typeface="Helvetica Neue Medium"/>
                <a:sym typeface="Helvetica Neue Medium"/>
              </a:endParaRPr>
            </a:p>
          </p:txBody>
        </p:sp>
        <p:sp>
          <p:nvSpPr>
            <p:cNvPr id="53" name="Financing the transition"/>
            <p:cNvSpPr txBox="1"/>
            <p:nvPr/>
          </p:nvSpPr>
          <p:spPr>
            <a:xfrm>
              <a:off x="-1" y="145204"/>
              <a:ext cx="2520002" cy="351868"/>
            </a:xfrm>
            <a:prstGeom prst="round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numCol="1" anchor="ctr">
              <a:spAutoFit/>
            </a:bodyPr>
            <a:lstStyle>
              <a:lvl1pPr>
                <a:defRPr sz="1400">
                  <a:solidFill>
                    <a:srgbClr val="FFFFFF"/>
                  </a:solidFill>
                  <a:latin typeface="EC Square Sans Pro Medium"/>
                  <a:ea typeface="EC Square Sans Pro Medium"/>
                  <a:cs typeface="EC Square Sans Pro Medium"/>
                  <a:sym typeface="EC Square Sans Pro Medium"/>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sz="1400" b="0" i="0" u="none" strike="noStrike" kern="1200" cap="none" spc="0" normalizeH="0" baseline="0" noProof="0" dirty="0">
                  <a:ln>
                    <a:noFill/>
                  </a:ln>
                  <a:solidFill>
                    <a:srgbClr val="FFFFFF"/>
                  </a:solidFill>
                  <a:effectLst/>
                  <a:uLnTx/>
                  <a:uFillTx/>
                  <a:latin typeface="EC Square Sans Pro Medium"/>
                  <a:sym typeface="EC Square Sans Pro Medium"/>
                </a:rPr>
                <a:t>Financing the transition</a:t>
              </a:r>
            </a:p>
          </p:txBody>
        </p:sp>
      </p:grpSp>
      <p:sp>
        <p:nvSpPr>
          <p:cNvPr id="54" name="Rechthoek"/>
          <p:cNvSpPr/>
          <p:nvPr/>
        </p:nvSpPr>
        <p:spPr>
          <a:xfrm>
            <a:off x="1461720" y="1796616"/>
            <a:ext cx="3405021" cy="697068"/>
          </a:xfrm>
          <a:prstGeom prst="roundRect">
            <a:avLst/>
          </a:prstGeom>
          <a:solidFill>
            <a:srgbClr val="034EA2">
              <a:alpha val="83922"/>
            </a:srgbClr>
          </a:solid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400" b="0" i="0" u="none" strike="noStrike" kern="1200" cap="none" spc="0" normalizeH="0" baseline="0" noProof="0" dirty="0" err="1">
                <a:ln>
                  <a:noFill/>
                </a:ln>
                <a:solidFill>
                  <a:srgbClr val="FFFFFF"/>
                </a:solidFill>
                <a:effectLst/>
                <a:uLnTx/>
                <a:uFillTx/>
                <a:latin typeface="EC Square Sans Pro Medium" panose="020B0500000000020004" pitchFamily="34" charset="0"/>
                <a:sym typeface="Helvetica Neue Medium"/>
              </a:rPr>
              <a:t>Designing</a:t>
            </a: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a set of </a:t>
            </a:r>
          </a:p>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400" b="0" i="0" u="none" strike="noStrike" kern="1200" cap="none" spc="0" normalizeH="0" baseline="0" noProof="0" dirty="0" err="1">
                <a:ln>
                  <a:noFill/>
                </a:ln>
                <a:solidFill>
                  <a:srgbClr val="FFFFFF"/>
                </a:solidFill>
                <a:effectLst/>
                <a:uLnTx/>
                <a:uFillTx/>
                <a:latin typeface="EC Square Sans Pro Medium" panose="020B0500000000020004" pitchFamily="34" charset="0"/>
                <a:sym typeface="Helvetica Neue Medium"/>
              </a:rPr>
              <a:t>deeply</a:t>
            </a: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transformative </a:t>
            </a:r>
            <a:r>
              <a:rPr kumimoji="0" lang="fr-BE" sz="1400" b="0" i="0" u="none" strike="noStrike" kern="1200" cap="none" spc="0" normalizeH="0" baseline="0" noProof="0" dirty="0" err="1">
                <a:ln>
                  <a:noFill/>
                </a:ln>
                <a:solidFill>
                  <a:srgbClr val="FFFFFF"/>
                </a:solidFill>
                <a:effectLst/>
                <a:uLnTx/>
                <a:uFillTx/>
                <a:latin typeface="EC Square Sans Pro Medium" panose="020B0500000000020004" pitchFamily="34" charset="0"/>
                <a:sym typeface="Helvetica Neue Medium"/>
              </a:rPr>
              <a:t>policies</a:t>
            </a: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a:t>
            </a:r>
            <a:endParaRPr kumimoji="0"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endParaRPr>
          </a:p>
        </p:txBody>
      </p:sp>
      <p:sp>
        <p:nvSpPr>
          <p:cNvPr id="55" name="Rechthoek"/>
          <p:cNvSpPr/>
          <p:nvPr/>
        </p:nvSpPr>
        <p:spPr>
          <a:xfrm>
            <a:off x="7491860" y="1796616"/>
            <a:ext cx="3414611" cy="697068"/>
          </a:xfrm>
          <a:prstGeom prst="roundRect">
            <a:avLst/>
          </a:prstGeom>
          <a:solidFill>
            <a:srgbClr val="034EA2">
              <a:alpha val="85098"/>
            </a:srgbClr>
          </a:solid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Mainstreaming </a:t>
            </a:r>
          </a:p>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400" b="0" i="0" u="none" strike="noStrike" kern="1200" cap="none" spc="0" normalizeH="0" baseline="0" noProof="0" dirty="0" err="1">
                <a:ln>
                  <a:noFill/>
                </a:ln>
                <a:solidFill>
                  <a:srgbClr val="FFFFFF"/>
                </a:solidFill>
                <a:effectLst/>
                <a:uLnTx/>
                <a:uFillTx/>
                <a:latin typeface="EC Square Sans Pro Medium" panose="020B0500000000020004" pitchFamily="34" charset="0"/>
                <a:sym typeface="Helvetica Neue Medium"/>
              </a:rPr>
              <a:t>sustainability</a:t>
            </a: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in all EU </a:t>
            </a:r>
            <a:r>
              <a:rPr kumimoji="0" lang="fr-BE" sz="1400" b="0" i="0" u="none" strike="noStrike" kern="1200" cap="none" spc="0" normalizeH="0" baseline="0" noProof="0" dirty="0" err="1">
                <a:ln>
                  <a:noFill/>
                </a:ln>
                <a:solidFill>
                  <a:srgbClr val="FFFFFF"/>
                </a:solidFill>
                <a:effectLst/>
                <a:uLnTx/>
                <a:uFillTx/>
                <a:latin typeface="EC Square Sans Pro Medium" panose="020B0500000000020004" pitchFamily="34" charset="0"/>
                <a:sym typeface="Helvetica Neue Medium"/>
              </a:rPr>
              <a:t>policies</a:t>
            </a:r>
            <a:r>
              <a:rPr kumimoji="0" lang="fr-BE"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a:t>
            </a:r>
            <a:endParaRPr kumimoji="0" sz="1400" b="0"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endParaRPr>
          </a:p>
        </p:txBody>
      </p:sp>
      <p:grpSp>
        <p:nvGrpSpPr>
          <p:cNvPr id="32" name="Group 2"/>
          <p:cNvGrpSpPr/>
          <p:nvPr/>
        </p:nvGrpSpPr>
        <p:grpSpPr>
          <a:xfrm>
            <a:off x="5145556" y="273482"/>
            <a:ext cx="2566037" cy="584773"/>
            <a:chOff x="-1" y="29404"/>
            <a:chExt cx="1503390" cy="584772"/>
          </a:xfrm>
        </p:grpSpPr>
        <p:sp>
          <p:nvSpPr>
            <p:cNvPr id="33" name="Rectangle 64"/>
            <p:cNvSpPr txBox="1"/>
            <p:nvPr/>
          </p:nvSpPr>
          <p:spPr>
            <a:xfrm>
              <a:off x="-1" y="29404"/>
              <a:ext cx="1503390" cy="58477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lgn="l">
                <a:defRPr sz="1600" b="1">
                  <a:solidFill>
                    <a:srgbClr val="0B7468"/>
                  </a:solidFill>
                  <a:latin typeface="EC Square Sans Pro Medium"/>
                  <a:ea typeface="EC Square Sans Pro Medium"/>
                  <a:cs typeface="EC Square Sans Pro Medium"/>
                  <a:sym typeface="EC Square Sans Pro Medium"/>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BE" sz="1600" b="1" i="0" u="none" strike="noStrike" kern="1200" cap="none" spc="0" normalizeH="0" baseline="0" noProof="0" dirty="0">
                  <a:ln>
                    <a:noFill/>
                  </a:ln>
                  <a:solidFill>
                    <a:srgbClr val="0B7468"/>
                  </a:solidFill>
                  <a:effectLst/>
                  <a:uLnTx/>
                  <a:uFillTx/>
                  <a:latin typeface="EC Square Sans Pro Medium"/>
                  <a:sym typeface="EC Square Sans Pro Medium"/>
                </a:rPr>
                <a:t>Mobilising Research &amp; Fostering Innovation</a:t>
              </a:r>
              <a:endParaRPr kumimoji="0" sz="1600" b="1" i="0" u="none" strike="noStrike" kern="1200" cap="none" spc="0" normalizeH="0" baseline="0" noProof="0" dirty="0">
                <a:ln>
                  <a:noFill/>
                </a:ln>
                <a:solidFill>
                  <a:srgbClr val="0B7468"/>
                </a:solidFill>
                <a:effectLst/>
                <a:uLnTx/>
                <a:uFillTx/>
                <a:latin typeface="EC Square Sans Pro Medium"/>
                <a:sym typeface="EC Square Sans Pro Medium"/>
              </a:endParaRPr>
            </a:p>
          </p:txBody>
        </p:sp>
        <p:sp>
          <p:nvSpPr>
            <p:cNvPr id="46" name="Straight Connector 68"/>
            <p:cNvSpPr/>
            <p:nvPr/>
          </p:nvSpPr>
          <p:spPr>
            <a:xfrm flipH="1">
              <a:off x="-1" y="69902"/>
              <a:ext cx="2" cy="444970"/>
            </a:xfrm>
            <a:prstGeom prst="line">
              <a:avLst/>
            </a:prstGeom>
            <a:noFill/>
            <a:ln w="28575" cap="rnd">
              <a:solidFill>
                <a:srgbClr val="0B7468"/>
              </a:solidFill>
              <a:prstDash val="solid"/>
              <a:round/>
            </a:ln>
            <a:effectLst/>
          </p:spPr>
          <p:txBody>
            <a:bodyPr wrap="square" lIns="45718" tIns="45718" rIns="45718" bIns="45718" numCol="1" anchor="t">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srgbClr val="4D4D4D"/>
                </a:solidFill>
                <a:effectLst/>
                <a:uLnTx/>
                <a:uFillTx/>
                <a:latin typeface="Arial"/>
                <a:ea typeface="+mn-ea"/>
                <a:cs typeface="+mn-cs"/>
              </a:endParaRPr>
            </a:p>
          </p:txBody>
        </p:sp>
      </p:grpSp>
      <p:sp>
        <p:nvSpPr>
          <p:cNvPr id="56" name="Oval 26"/>
          <p:cNvSpPr/>
          <p:nvPr/>
        </p:nvSpPr>
        <p:spPr>
          <a:xfrm>
            <a:off x="1154569" y="-1810975"/>
            <a:ext cx="9977316" cy="9977320"/>
          </a:xfrm>
          <a:prstGeom prst="ellipse">
            <a:avLst/>
          </a:prstGeom>
          <a:gradFill>
            <a:gsLst>
              <a:gs pos="5000">
                <a:srgbClr val="5AA3AE">
                  <a:alpha val="10000"/>
                </a:srgbClr>
              </a:gs>
              <a:gs pos="90000">
                <a:srgbClr val="44BA7E">
                  <a:alpha val="20000"/>
                </a:srgbClr>
              </a:gs>
            </a:gsLst>
            <a:lin ang="5400000"/>
          </a:gradFill>
          <a:ln w="12700">
            <a:miter lim="400000"/>
          </a:ln>
        </p:spPr>
        <p:txBody>
          <a:bodyPr lIns="50800" tIns="50800" rIns="50800" bIns="50800" anchor="ctr"/>
          <a:lstStyle/>
          <a:p>
            <a:pPr>
              <a:defRPr sz="2700">
                <a:solidFill>
                  <a:srgbClr val="FFFFFF"/>
                </a:solidFill>
                <a:latin typeface="Helvetica Neue Medium"/>
                <a:ea typeface="Helvetica Neue Medium"/>
                <a:cs typeface="Helvetica Neue Medium"/>
                <a:sym typeface="Helvetica Neue Medium"/>
              </a:defRPr>
            </a:pPr>
            <a:endParaRPr sz="2700"/>
          </a:p>
        </p:txBody>
      </p:sp>
    </p:spTree>
    <p:extLst>
      <p:ext uri="{BB962C8B-B14F-4D97-AF65-F5344CB8AC3E}">
        <p14:creationId xmlns:p14="http://schemas.microsoft.com/office/powerpoint/2010/main" val="3443920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Picture 5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38698" y="893560"/>
            <a:ext cx="1158926" cy="1158926"/>
          </a:xfrm>
          <a:prstGeom prst="rect">
            <a:avLst/>
          </a:prstGeom>
        </p:spPr>
      </p:pic>
      <p:sp>
        <p:nvSpPr>
          <p:cNvPr id="57" name="TextBox 56"/>
          <p:cNvSpPr txBox="1"/>
          <p:nvPr/>
        </p:nvSpPr>
        <p:spPr>
          <a:xfrm>
            <a:off x="5405709" y="355377"/>
            <a:ext cx="1415772" cy="6001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CLIMATE</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PACT AND CLIMATE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LAW</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58" name="TextBox 57"/>
          <p:cNvSpPr txBox="1"/>
          <p:nvPr/>
        </p:nvSpPr>
        <p:spPr>
          <a:xfrm>
            <a:off x="7647264" y="1023663"/>
            <a:ext cx="1233030" cy="76944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INVESTING IN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SMARTER, MORE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SUSTAINABLE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TRANSPORT</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59" name="TextBox 58"/>
          <p:cNvSpPr txBox="1"/>
          <p:nvPr/>
        </p:nvSpPr>
        <p:spPr>
          <a:xfrm>
            <a:off x="8590233" y="2211482"/>
            <a:ext cx="1074332" cy="600164"/>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STRIVING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FOR GREENER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INDUSTRY</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0" name="TextBox 59"/>
          <p:cNvSpPr txBox="1"/>
          <p:nvPr/>
        </p:nvSpPr>
        <p:spPr>
          <a:xfrm>
            <a:off x="8751345" y="3734063"/>
            <a:ext cx="1059906" cy="430887"/>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ELIMINATING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POLLUTION</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1" name="TextBox 60"/>
          <p:cNvSpPr txBox="1"/>
          <p:nvPr/>
        </p:nvSpPr>
        <p:spPr>
          <a:xfrm>
            <a:off x="7902610" y="5247946"/>
            <a:ext cx="1617319"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ENSURING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A JUST TRANSITION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FOR ALL</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2" name="TextBox 61"/>
          <p:cNvSpPr txBox="1"/>
          <p:nvPr/>
        </p:nvSpPr>
        <p:spPr>
          <a:xfrm>
            <a:off x="6126628" y="6172148"/>
            <a:ext cx="1617319"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FINANCING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GREEN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PROJECTS</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3" name="TextBox 62"/>
          <p:cNvSpPr txBox="1"/>
          <p:nvPr/>
        </p:nvSpPr>
        <p:spPr>
          <a:xfrm>
            <a:off x="4478681" y="6196329"/>
            <a:ext cx="1617319"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MAKING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HOMES ENERGY EFFICIENT</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4" name="TextBox 63"/>
          <p:cNvSpPr txBox="1"/>
          <p:nvPr/>
        </p:nvSpPr>
        <p:spPr>
          <a:xfrm>
            <a:off x="2607401" y="5162949"/>
            <a:ext cx="1617319"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LEADING THE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GREEN CHANGE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GLOBALLY</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5" name="TextBox 64"/>
          <p:cNvSpPr txBox="1"/>
          <p:nvPr/>
        </p:nvSpPr>
        <p:spPr>
          <a:xfrm>
            <a:off x="2105614" y="3815379"/>
            <a:ext cx="1617319"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FROM FARM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TO FORK</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6" name="TextBox 65"/>
          <p:cNvSpPr txBox="1"/>
          <p:nvPr/>
        </p:nvSpPr>
        <p:spPr>
          <a:xfrm>
            <a:off x="2287438" y="2240834"/>
            <a:ext cx="1617319"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PROTECTING NATURE</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sp>
        <p:nvSpPr>
          <p:cNvPr id="67" name="TextBox 66"/>
          <p:cNvSpPr txBox="1"/>
          <p:nvPr/>
        </p:nvSpPr>
        <p:spPr>
          <a:xfrm>
            <a:off x="3428963" y="922623"/>
            <a:ext cx="1617319"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PROMOTING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CLEAN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ENERGY</a:t>
            </a:r>
            <a:endParaRPr kumimoji="0" lang="fr-BE" sz="1100" b="0"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endParaRPr>
          </a:p>
        </p:txBody>
      </p:sp>
      <p:pic>
        <p:nvPicPr>
          <p:cNvPr id="68" name="Picture 6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70631">
            <a:off x="6644869" y="1197341"/>
            <a:ext cx="1149880" cy="1149880"/>
          </a:xfrm>
          <a:prstGeom prst="rect">
            <a:avLst/>
          </a:prstGeom>
        </p:spPr>
      </p:pic>
      <p:pic>
        <p:nvPicPr>
          <p:cNvPr id="69" name="Picture 6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69771" y="2111209"/>
            <a:ext cx="1189718" cy="1189718"/>
          </a:xfrm>
          <a:prstGeom prst="rect">
            <a:avLst/>
          </a:prstGeom>
        </p:spPr>
      </p:pic>
      <p:pic>
        <p:nvPicPr>
          <p:cNvPr id="70" name="Picture 6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03354" y="3258028"/>
            <a:ext cx="1118278" cy="1118278"/>
          </a:xfrm>
          <a:prstGeom prst="rect">
            <a:avLst/>
          </a:prstGeom>
        </p:spPr>
      </p:pic>
      <p:pic>
        <p:nvPicPr>
          <p:cNvPr id="71" name="Picture 7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97569" y="4322813"/>
            <a:ext cx="1140498" cy="1140498"/>
          </a:xfrm>
          <a:prstGeom prst="rect">
            <a:avLst/>
          </a:prstGeom>
        </p:spPr>
      </p:pic>
      <p:pic>
        <p:nvPicPr>
          <p:cNvPr id="72" name="Picture 7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686484">
            <a:off x="6110001" y="4967612"/>
            <a:ext cx="1141937" cy="1141937"/>
          </a:xfrm>
          <a:prstGeom prst="rect">
            <a:avLst/>
          </a:prstGeom>
        </p:spPr>
      </p:pic>
      <p:pic>
        <p:nvPicPr>
          <p:cNvPr id="73" name="Picture 7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28444" y="5012216"/>
            <a:ext cx="1159932" cy="1159932"/>
          </a:xfrm>
          <a:prstGeom prst="rect">
            <a:avLst/>
          </a:prstGeom>
        </p:spPr>
      </p:pic>
      <p:pic>
        <p:nvPicPr>
          <p:cNvPr id="74" name="Picture 7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399195">
            <a:off x="3929090" y="4351346"/>
            <a:ext cx="1190048" cy="1190048"/>
          </a:xfrm>
          <a:prstGeom prst="rect">
            <a:avLst/>
          </a:prstGeom>
        </p:spPr>
      </p:pic>
      <p:pic>
        <p:nvPicPr>
          <p:cNvPr id="75" name="Picture 7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219648">
            <a:off x="3416061" y="3327400"/>
            <a:ext cx="1119772" cy="1119772"/>
          </a:xfrm>
          <a:prstGeom prst="rect">
            <a:avLst/>
          </a:prstGeom>
        </p:spPr>
      </p:pic>
      <p:pic>
        <p:nvPicPr>
          <p:cNvPr id="76" name="Picture 7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31572" y="2153158"/>
            <a:ext cx="1139635" cy="1139635"/>
          </a:xfrm>
          <a:prstGeom prst="rect">
            <a:avLst/>
          </a:prstGeom>
        </p:spPr>
      </p:pic>
      <p:pic>
        <p:nvPicPr>
          <p:cNvPr id="77" name="Picture 7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rot="20840710">
            <a:off x="4441556" y="1227119"/>
            <a:ext cx="1090324" cy="1090324"/>
          </a:xfrm>
          <a:prstGeom prst="rect">
            <a:avLst/>
          </a:prstGeom>
        </p:spPr>
      </p:pic>
      <p:sp>
        <p:nvSpPr>
          <p:cNvPr id="78" name="TextBox 77"/>
          <p:cNvSpPr txBox="1"/>
          <p:nvPr/>
        </p:nvSpPr>
        <p:spPr>
          <a:xfrm>
            <a:off x="4668211" y="3120852"/>
            <a:ext cx="2845651" cy="107721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32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The European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BE" sz="3200" b="1" i="0" u="none" strike="noStrike" kern="1200" cap="none" spc="0" normalizeH="0" baseline="0" noProof="0" dirty="0">
                <a:ln>
                  <a:noFill/>
                </a:ln>
                <a:solidFill>
                  <a:srgbClr val="034EA2"/>
                </a:solidFill>
                <a:effectLst/>
                <a:uLnTx/>
                <a:uFillTx/>
                <a:latin typeface="EC Square Sans Pro" panose="020B0506040000020004" pitchFamily="34" charset="0"/>
                <a:ea typeface="+mn-ea"/>
                <a:cs typeface="+mn-cs"/>
              </a:rPr>
              <a:t>Green Deal </a:t>
            </a:r>
          </a:p>
        </p:txBody>
      </p:sp>
      <p:sp>
        <p:nvSpPr>
          <p:cNvPr id="79" name="Rechthoek"/>
          <p:cNvSpPr/>
          <p:nvPr/>
        </p:nvSpPr>
        <p:spPr>
          <a:xfrm>
            <a:off x="964969" y="266154"/>
            <a:ext cx="2296875" cy="1254812"/>
          </a:xfrm>
          <a:prstGeom prst="roundRect">
            <a:avLst/>
          </a:prstGeom>
          <a:solidFill>
            <a:srgbClr val="034EA2">
              <a:alpha val="80000"/>
            </a:srgbClr>
          </a:solidFill>
          <a:ln w="12700" cap="flat">
            <a:noFill/>
            <a:miter lim="400000"/>
          </a:ln>
          <a:effectLst/>
        </p:spPr>
        <p:txBody>
          <a:bodyPr wrap="square" lIns="50800" tIns="50800" rIns="50800" bIns="50800" numCol="1"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800" b="1"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Designing a set of </a:t>
            </a:r>
          </a:p>
          <a:p>
            <a:pPr marL="0" marR="0" lvl="0" indent="0" algn="l" defTabSz="914400" rtl="0" eaLnBrk="1" fontAlgn="auto" latinLnBrk="0" hangingPunct="1">
              <a:lnSpc>
                <a:spcPct val="100000"/>
              </a:lnSpc>
              <a:spcBef>
                <a:spcPts val="0"/>
              </a:spcBef>
              <a:spcAft>
                <a:spcPts val="0"/>
              </a:spcAft>
              <a:buClrTx/>
              <a:buSzTx/>
              <a:buFontTx/>
              <a:buNone/>
              <a:tabLst/>
              <a:defRPr>
                <a:latin typeface="Helvetica Neue Medium"/>
                <a:ea typeface="Helvetica Neue Medium"/>
                <a:cs typeface="Helvetica Neue Medium"/>
                <a:sym typeface="Helvetica Neue Medium"/>
              </a:defRPr>
            </a:pPr>
            <a:r>
              <a:rPr kumimoji="0" lang="fr-BE" sz="1800" b="1"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deeply transformative </a:t>
            </a:r>
            <a:r>
              <a:rPr kumimoji="0" lang="en-IE" sz="1800" b="1"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policies</a:t>
            </a:r>
            <a:r>
              <a:rPr kumimoji="0" lang="fr-BE" sz="1800" b="1"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rPr>
              <a:t> </a:t>
            </a:r>
            <a:endParaRPr kumimoji="0" sz="1800" b="1" i="0" u="none" strike="noStrike" kern="1200" cap="none" spc="0" normalizeH="0" baseline="0" noProof="0" dirty="0">
              <a:ln>
                <a:noFill/>
              </a:ln>
              <a:solidFill>
                <a:srgbClr val="FFFFFF"/>
              </a:solidFill>
              <a:effectLst/>
              <a:uLnTx/>
              <a:uFillTx/>
              <a:latin typeface="EC Square Sans Pro Medium" panose="020B0500000000020004" pitchFamily="34" charset="0"/>
              <a:sym typeface="Helvetica Neue Medium"/>
            </a:endParaRPr>
          </a:p>
        </p:txBody>
      </p:sp>
      <p:sp>
        <p:nvSpPr>
          <p:cNvPr id="29" name="Oval 26"/>
          <p:cNvSpPr/>
          <p:nvPr/>
        </p:nvSpPr>
        <p:spPr>
          <a:xfrm>
            <a:off x="1099718" y="-1329199"/>
            <a:ext cx="9977316" cy="9977320"/>
          </a:xfrm>
          <a:prstGeom prst="ellipse">
            <a:avLst/>
          </a:prstGeom>
          <a:gradFill>
            <a:gsLst>
              <a:gs pos="5000">
                <a:srgbClr val="5AA3AE">
                  <a:alpha val="10000"/>
                </a:srgbClr>
              </a:gs>
              <a:gs pos="90000">
                <a:srgbClr val="44BA7E">
                  <a:alpha val="20000"/>
                </a:srgbClr>
              </a:gs>
            </a:gsLst>
            <a:lin ang="5400000"/>
          </a:gradFill>
          <a:ln w="12700">
            <a:miter lim="400000"/>
          </a:ln>
        </p:spPr>
        <p:txBody>
          <a:bodyPr lIns="50800" tIns="50800" rIns="50800" bIns="50800" anchor="ctr"/>
          <a:lstStyle/>
          <a:p>
            <a:pPr>
              <a:defRPr sz="2700">
                <a:solidFill>
                  <a:srgbClr val="FFFFFF"/>
                </a:solidFill>
                <a:latin typeface="Helvetica Neue Medium"/>
                <a:ea typeface="Helvetica Neue Medium"/>
                <a:cs typeface="Helvetica Neue Medium"/>
                <a:sym typeface="Helvetica Neue Medium"/>
              </a:defRPr>
            </a:pPr>
            <a:endParaRPr sz="2700"/>
          </a:p>
        </p:txBody>
      </p:sp>
    </p:spTree>
    <p:extLst>
      <p:ext uri="{BB962C8B-B14F-4D97-AF65-F5344CB8AC3E}">
        <p14:creationId xmlns:p14="http://schemas.microsoft.com/office/powerpoint/2010/main" val="3919593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70761" y="173970"/>
            <a:ext cx="10515600" cy="782357"/>
          </a:xfrm>
          <a:prstGeom prst="rect">
            <a:avLst/>
          </a:prstGeom>
        </p:spPr>
        <p:txBody>
          <a:bodyPr vert="horz" lIns="91440" tIns="45720" rIns="91440" bIns="0" rtlCol="0" anchor="b" anchorCtr="0">
            <a:noAutofit/>
          </a:bodyPr>
          <a:lstStyle>
            <a:lvl1pPr algn="l" defTabSz="914400" rtl="0" eaLnBrk="1" latinLnBrk="0" hangingPunct="1">
              <a:lnSpc>
                <a:spcPct val="90000"/>
              </a:lnSpc>
              <a:spcBef>
                <a:spcPct val="0"/>
              </a:spcBef>
              <a:buNone/>
              <a:defRPr sz="4000" kern="1200">
                <a:solidFill>
                  <a:schemeClr val="tx2"/>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000" b="0" i="0" u="none" strike="noStrike" kern="1200" cap="none" spc="0" normalizeH="0" baseline="0" noProof="0" dirty="0">
                <a:ln>
                  <a:noFill/>
                </a:ln>
                <a:solidFill>
                  <a:srgbClr val="034EA2"/>
                </a:solidFill>
                <a:effectLst/>
                <a:uLnTx/>
                <a:uFillTx/>
                <a:latin typeface="EC Square Sans Pro" panose="020B0506040000020004" pitchFamily="34" charset="0"/>
              </a:rPr>
              <a:t>CLIMATE ACTION </a:t>
            </a:r>
          </a:p>
        </p:txBody>
      </p:sp>
      <p:cxnSp>
        <p:nvCxnSpPr>
          <p:cNvPr id="8" name="Straight Connector 7"/>
          <p:cNvCxnSpPr/>
          <p:nvPr/>
        </p:nvCxnSpPr>
        <p:spPr>
          <a:xfrm>
            <a:off x="470761" y="453112"/>
            <a:ext cx="0" cy="402581"/>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txBox="1">
            <a:spLocks noGrp="1"/>
          </p:cNvSpPr>
          <p:nvPr>
            <p:ph idx="1"/>
          </p:nvPr>
        </p:nvSpPr>
        <p:spPr>
          <a:xfrm>
            <a:off x="0" y="855693"/>
            <a:ext cx="12454128" cy="5708569"/>
          </a:xfrm>
          <a:prstGeom prst="roundRect">
            <a:avLst/>
          </a:prstGeom>
          <a:noFill/>
        </p:spPr>
        <p:txBody>
          <a:bodyPr vert="horz" lIns="91440" tIns="45720" rIns="91440" bIns="45720" rtlCol="0">
            <a:noAutofit/>
          </a:bodyPr>
          <a:lst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1"/>
              </a:buClr>
              <a:buFont typeface="EC Square Sans Pro" panose="020B0506040000020004" pitchFamily="34" charset="0"/>
              <a:buChar char="‣"/>
            </a:pPr>
            <a:r>
              <a:rPr lang="en-US" sz="2800" dirty="0">
                <a:latin typeface="EC Square Sans Pro" panose="020B0506040000020004" pitchFamily="34" charset="0"/>
              </a:rPr>
              <a:t>European ‘</a:t>
            </a:r>
            <a:r>
              <a:rPr lang="en-US" sz="2800" b="1" dirty="0">
                <a:latin typeface="EC Square Sans Pro" panose="020B0506040000020004" pitchFamily="34" charset="0"/>
              </a:rPr>
              <a:t>Climate Law</a:t>
            </a:r>
            <a:r>
              <a:rPr lang="en-US" sz="2800" dirty="0">
                <a:latin typeface="EC Square Sans Pro" panose="020B0506040000020004" pitchFamily="34" charset="0"/>
              </a:rPr>
              <a:t>’ enshrines the </a:t>
            </a:r>
            <a:r>
              <a:rPr lang="en-US" sz="2800" b="1" dirty="0">
                <a:latin typeface="EC Square Sans Pro" panose="020B0506040000020004" pitchFamily="34" charset="0"/>
              </a:rPr>
              <a:t>2030 intermediate target </a:t>
            </a:r>
            <a:r>
              <a:rPr lang="en-US" sz="2800" dirty="0">
                <a:latin typeface="EC Square Sans Pro" panose="020B0506040000020004" pitchFamily="34" charset="0"/>
              </a:rPr>
              <a:t>and the </a:t>
            </a:r>
            <a:r>
              <a:rPr lang="en-US" sz="2800" b="1" dirty="0">
                <a:latin typeface="EC Square Sans Pro" panose="020B0506040000020004" pitchFamily="34" charset="0"/>
              </a:rPr>
              <a:t>2050 climate neutrality</a:t>
            </a:r>
            <a:r>
              <a:rPr lang="en-US" sz="2800" dirty="0">
                <a:latin typeface="EC Square Sans Pro" panose="020B0506040000020004" pitchFamily="34" charset="0"/>
              </a:rPr>
              <a:t> objective into legislation, strengthening the framework for ambitious climate action</a:t>
            </a:r>
            <a:endParaRPr lang="en-US" sz="2400" dirty="0">
              <a:latin typeface="EC Square Sans Pro" panose="020B0506040000020004" pitchFamily="34" charset="0"/>
            </a:endParaRPr>
          </a:p>
          <a:p>
            <a:pPr>
              <a:buClr>
                <a:schemeClr val="accent1"/>
              </a:buClr>
              <a:buFont typeface="EC Square Sans Pro" panose="020B0506040000020004" pitchFamily="34" charset="0"/>
              <a:buChar char="‣"/>
            </a:pPr>
            <a:r>
              <a:rPr lang="en-US" sz="2800" dirty="0">
                <a:latin typeface="EC Square Sans Pro" panose="020B0506040000020004" pitchFamily="34" charset="0"/>
              </a:rPr>
              <a:t>European</a:t>
            </a:r>
            <a:r>
              <a:rPr lang="en-US" sz="2800" b="1" dirty="0">
                <a:latin typeface="EC Square Sans Pro" panose="020B0506040000020004" pitchFamily="34" charset="0"/>
              </a:rPr>
              <a:t> Climate Pact </a:t>
            </a:r>
            <a:r>
              <a:rPr lang="en-US" sz="2800" dirty="0">
                <a:latin typeface="EC Square Sans Pro" panose="020B0506040000020004" pitchFamily="34" charset="0"/>
              </a:rPr>
              <a:t>will engage people, communities and </a:t>
            </a:r>
            <a:r>
              <a:rPr lang="en-US" sz="2800" dirty="0" err="1">
                <a:latin typeface="EC Square Sans Pro" panose="020B0506040000020004" pitchFamily="34" charset="0"/>
              </a:rPr>
              <a:t>organisations</a:t>
            </a:r>
            <a:r>
              <a:rPr lang="en-US" sz="2800" dirty="0">
                <a:latin typeface="EC Square Sans Pro" panose="020B0506040000020004" pitchFamily="34" charset="0"/>
              </a:rPr>
              <a:t> in climate action and building a greener Europe</a:t>
            </a:r>
          </a:p>
          <a:p>
            <a:pPr>
              <a:buClr>
                <a:schemeClr val="accent1"/>
              </a:buClr>
              <a:buFont typeface="EC Square Sans Pro" panose="020B0506040000020004" pitchFamily="34" charset="0"/>
              <a:buChar char="‣"/>
            </a:pPr>
            <a:r>
              <a:rPr lang="en-US" sz="2800" dirty="0">
                <a:latin typeface="EC Square Sans Pro" panose="020B0506040000020004" pitchFamily="34" charset="0"/>
              </a:rPr>
              <a:t>‘Fit for 55’ package will help implement the EU’s revised </a:t>
            </a:r>
            <a:r>
              <a:rPr lang="en-US" sz="2800" b="1" dirty="0">
                <a:latin typeface="EC Square Sans Pro" panose="020B0506040000020004" pitchFamily="34" charset="0"/>
              </a:rPr>
              <a:t>2030 climate target </a:t>
            </a:r>
            <a:r>
              <a:rPr lang="en-US" sz="2800" dirty="0">
                <a:latin typeface="EC Square Sans Pro" panose="020B0506040000020004" pitchFamily="34" charset="0"/>
              </a:rPr>
              <a:t>of </a:t>
            </a:r>
            <a:r>
              <a:rPr lang="en-US" sz="2800" b="1" dirty="0">
                <a:latin typeface="EC Square Sans Pro" panose="020B0506040000020004" pitchFamily="34" charset="0"/>
              </a:rPr>
              <a:t>at least 55% </a:t>
            </a:r>
            <a:r>
              <a:rPr lang="en-US" sz="2800" dirty="0">
                <a:latin typeface="EC Square Sans Pro" panose="020B0506040000020004" pitchFamily="34" charset="0"/>
              </a:rPr>
              <a:t>in a responsible way, </a:t>
            </a:r>
            <a:r>
              <a:rPr lang="en-US" sz="2800" b="1" dirty="0">
                <a:latin typeface="EC Square Sans Pro" panose="020B0506040000020004" pitchFamily="34" charset="0"/>
              </a:rPr>
              <a:t>revising all relevant legislative measures </a:t>
            </a:r>
            <a:r>
              <a:rPr lang="en-US" sz="2800" dirty="0">
                <a:latin typeface="EC Square Sans Pro" panose="020B0506040000020004" pitchFamily="34" charset="0"/>
              </a:rPr>
              <a:t>by June 2021</a:t>
            </a:r>
          </a:p>
          <a:p>
            <a:pPr>
              <a:buClr>
                <a:schemeClr val="accent1"/>
              </a:buClr>
              <a:buFont typeface="EC Square Sans Pro" panose="020B0506040000020004" pitchFamily="34" charset="0"/>
              <a:buChar char="‣"/>
            </a:pPr>
            <a:r>
              <a:rPr lang="en-US" sz="2800" b="1" dirty="0">
                <a:latin typeface="EC Square Sans Pro" panose="020B0506040000020004" pitchFamily="34" charset="0"/>
              </a:rPr>
              <a:t>EU Strategy on Climate Adaptation </a:t>
            </a:r>
            <a:r>
              <a:rPr lang="en-US" sz="2800" dirty="0">
                <a:latin typeface="EC Square Sans Pro" panose="020B0506040000020004" pitchFamily="34" charset="0"/>
              </a:rPr>
              <a:t>aims to prepare for the </a:t>
            </a:r>
            <a:r>
              <a:rPr lang="en-US" sz="2800" b="1" dirty="0">
                <a:latin typeface="EC Square Sans Pro" panose="020B0506040000020004" pitchFamily="34" charset="0"/>
              </a:rPr>
              <a:t>unavoidable impacts of climate change </a:t>
            </a:r>
            <a:r>
              <a:rPr lang="en-US" sz="2800" dirty="0">
                <a:latin typeface="EC Square Sans Pro" panose="020B0506040000020004" pitchFamily="34" charset="0"/>
              </a:rPr>
              <a:t>and make the EU </a:t>
            </a:r>
            <a:r>
              <a:rPr lang="en-US" sz="2800" b="1" dirty="0">
                <a:latin typeface="EC Square Sans Pro" panose="020B0506040000020004" pitchFamily="34" charset="0"/>
              </a:rPr>
              <a:t>climate resilient</a:t>
            </a:r>
          </a:p>
        </p:txBody>
      </p:sp>
      <p:sp>
        <p:nvSpPr>
          <p:cNvPr id="9" name="Slide Number Placeholder 4"/>
          <p:cNvSpPr>
            <a:spLocks noGrp="1"/>
          </p:cNvSpPr>
          <p:nvPr>
            <p:ph type="sldNum" sz="quarter" idx="12"/>
          </p:nvPr>
        </p:nvSpPr>
        <p:spPr>
          <a:xfrm>
            <a:off x="258326" y="6218310"/>
            <a:ext cx="3355220" cy="446586"/>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46C79FD-C571-418B-AB0F-5EE936C85276}" type="slidenum">
              <a:rPr kumimoji="0" lang="en-GB" sz="1200" b="0" i="0" u="none" strike="noStrike" kern="1200" cap="none" spc="0" normalizeH="0" baseline="0" noProof="0" smtClean="0">
                <a:ln>
                  <a:noFill/>
                </a:ln>
                <a:solidFill>
                  <a:srgbClr val="034EA2"/>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srgbClr val="034EA2"/>
              </a:solidFill>
              <a:effectLst/>
              <a:uLnTx/>
              <a:uFillTx/>
              <a:latin typeface="Arial"/>
              <a:ea typeface="+mn-ea"/>
              <a:cs typeface="+mn-cs"/>
            </a:endParaRPr>
          </a:p>
        </p:txBody>
      </p:sp>
    </p:spTree>
    <p:extLst>
      <p:ext uri="{BB962C8B-B14F-4D97-AF65-F5344CB8AC3E}">
        <p14:creationId xmlns:p14="http://schemas.microsoft.com/office/powerpoint/2010/main" val="4139376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500" b="1" dirty="0" smtClean="0"/>
              <a:t>V -  </a:t>
            </a:r>
            <a:r>
              <a:rPr lang="fr-FR" sz="3500" b="1" dirty="0"/>
              <a:t>C</a:t>
            </a:r>
            <a:r>
              <a:rPr lang="fr-FR" sz="3500" b="1" dirty="0" smtClean="0"/>
              <a:t>ase </a:t>
            </a:r>
            <a:r>
              <a:rPr lang="fr-FR" sz="3500" b="1" dirty="0" err="1" smtClean="0"/>
              <a:t>study</a:t>
            </a:r>
            <a:r>
              <a:rPr lang="fr-FR" sz="3500" b="1" dirty="0" smtClean="0"/>
              <a:t>: CJ, ANODE, 7 sept. 2016</a:t>
            </a:r>
            <a:endParaRPr lang="fr-FR" sz="3500" b="1" dirty="0"/>
          </a:p>
        </p:txBody>
      </p:sp>
      <p:sp>
        <p:nvSpPr>
          <p:cNvPr id="3" name="Espace réservé du contenu 2"/>
          <p:cNvSpPr>
            <a:spLocks noGrp="1"/>
          </p:cNvSpPr>
          <p:nvPr>
            <p:ph idx="1"/>
          </p:nvPr>
        </p:nvSpPr>
        <p:spPr/>
        <p:txBody>
          <a:bodyPr>
            <a:normAutofit fontScale="92500" lnSpcReduction="10000"/>
          </a:bodyPr>
          <a:lstStyle/>
          <a:p>
            <a:pPr lvl="0" algn="just"/>
            <a:r>
              <a:rPr lang="en-US" sz="2400" b="1" dirty="0"/>
              <a:t>Case CJ, grand chamber, ANODE, </a:t>
            </a:r>
            <a:r>
              <a:rPr lang="en-US" sz="2400" b="1" dirty="0" smtClean="0"/>
              <a:t>7 sept. 2016, </a:t>
            </a:r>
            <a:r>
              <a:rPr lang="en-US" sz="2400" b="1" dirty="0" err="1" smtClean="0"/>
              <a:t>aff</a:t>
            </a:r>
            <a:r>
              <a:rPr lang="en-US" sz="2400" b="1" dirty="0" smtClean="0"/>
              <a:t>. C-121/15 </a:t>
            </a:r>
          </a:p>
          <a:p>
            <a:pPr lvl="1" algn="just"/>
            <a:r>
              <a:rPr lang="en-US" sz="2000" b="1" dirty="0" smtClean="0"/>
              <a:t>Q1 / restriction ? </a:t>
            </a:r>
            <a:endParaRPr lang="en-US" sz="2000" b="1" dirty="0"/>
          </a:p>
          <a:p>
            <a:r>
              <a:rPr lang="fr-FR" sz="2400" dirty="0"/>
              <a:t>26      </a:t>
            </a:r>
            <a:r>
              <a:rPr lang="fr-FR" sz="2400" dirty="0" err="1"/>
              <a:t>Although</a:t>
            </a:r>
            <a:r>
              <a:rPr lang="fr-FR" sz="2400" dirty="0"/>
              <a:t> </a:t>
            </a:r>
            <a:r>
              <a:rPr lang="fr-FR" sz="2400" dirty="0" err="1"/>
              <a:t>it</a:t>
            </a:r>
            <a:r>
              <a:rPr lang="fr-FR" sz="2400" dirty="0"/>
              <a:t> </a:t>
            </a:r>
            <a:r>
              <a:rPr lang="fr-FR" sz="2400" dirty="0" err="1"/>
              <a:t>does</a:t>
            </a:r>
            <a:r>
              <a:rPr lang="fr-FR" sz="2400" dirty="0"/>
              <a:t> not </a:t>
            </a:r>
            <a:r>
              <a:rPr lang="fr-FR" sz="2400" dirty="0" err="1"/>
              <a:t>follow</a:t>
            </a:r>
            <a:r>
              <a:rPr lang="fr-FR" sz="2400" dirty="0"/>
              <a:t> </a:t>
            </a:r>
            <a:r>
              <a:rPr lang="fr-FR" sz="2400" dirty="0" err="1"/>
              <a:t>from</a:t>
            </a:r>
            <a:r>
              <a:rPr lang="fr-FR" sz="2400" dirty="0"/>
              <a:t> </a:t>
            </a:r>
            <a:r>
              <a:rPr lang="fr-FR" sz="2400" dirty="0" err="1"/>
              <a:t>any</a:t>
            </a:r>
            <a:r>
              <a:rPr lang="fr-FR" sz="2400" dirty="0"/>
              <a:t> provision of Directive 2009/73 </a:t>
            </a:r>
            <a:r>
              <a:rPr lang="fr-FR" sz="2400" dirty="0" err="1"/>
              <a:t>that</a:t>
            </a:r>
            <a:r>
              <a:rPr lang="fr-FR" sz="2400" dirty="0"/>
              <a:t> the </a:t>
            </a:r>
            <a:r>
              <a:rPr lang="fr-FR" sz="2400" dirty="0" err="1"/>
              <a:t>price</a:t>
            </a:r>
            <a:r>
              <a:rPr lang="fr-FR" sz="2400" dirty="0"/>
              <a:t> of </a:t>
            </a:r>
            <a:r>
              <a:rPr lang="fr-FR" sz="2400" dirty="0" err="1"/>
              <a:t>supply</a:t>
            </a:r>
            <a:r>
              <a:rPr lang="fr-FR" sz="2400" dirty="0"/>
              <a:t> of </a:t>
            </a:r>
            <a:r>
              <a:rPr lang="fr-FR" sz="2400" dirty="0" err="1"/>
              <a:t>natural</a:t>
            </a:r>
            <a:r>
              <a:rPr lang="fr-FR" sz="2400" dirty="0"/>
              <a:t> </a:t>
            </a:r>
            <a:r>
              <a:rPr lang="fr-FR" sz="2400" dirty="0" err="1"/>
              <a:t>gas</a:t>
            </a:r>
            <a:r>
              <a:rPr lang="fr-FR" sz="2400" dirty="0"/>
              <a:t> must </a:t>
            </a:r>
            <a:r>
              <a:rPr lang="fr-FR" sz="2400" dirty="0" err="1"/>
              <a:t>be</a:t>
            </a:r>
            <a:r>
              <a:rPr lang="fr-FR" sz="2400" dirty="0"/>
              <a:t> </a:t>
            </a:r>
            <a:r>
              <a:rPr lang="fr-FR" sz="2400" dirty="0" err="1"/>
              <a:t>fixed</a:t>
            </a:r>
            <a:r>
              <a:rPr lang="fr-FR" sz="2400" dirty="0"/>
              <a:t> </a:t>
            </a:r>
            <a:r>
              <a:rPr lang="fr-FR" sz="2400" dirty="0" err="1"/>
              <a:t>exclusively</a:t>
            </a:r>
            <a:r>
              <a:rPr lang="fr-FR" sz="2400" dirty="0"/>
              <a:t> by the </a:t>
            </a:r>
            <a:r>
              <a:rPr lang="fr-FR" sz="2400" dirty="0" err="1"/>
              <a:t>play</a:t>
            </a:r>
            <a:r>
              <a:rPr lang="fr-FR" sz="2400" dirty="0"/>
              <a:t> of </a:t>
            </a:r>
            <a:r>
              <a:rPr lang="fr-FR" sz="2400" dirty="0" err="1"/>
              <a:t>supply</a:t>
            </a:r>
            <a:r>
              <a:rPr lang="fr-FR" sz="2400" dirty="0"/>
              <a:t> and </a:t>
            </a:r>
            <a:r>
              <a:rPr lang="fr-FR" sz="2400" dirty="0" err="1"/>
              <a:t>demand</a:t>
            </a:r>
            <a:r>
              <a:rPr lang="fr-FR" sz="2400" dirty="0"/>
              <a:t>, </a:t>
            </a:r>
            <a:r>
              <a:rPr lang="fr-FR" sz="2400" dirty="0" err="1"/>
              <a:t>that</a:t>
            </a:r>
            <a:r>
              <a:rPr lang="fr-FR" sz="2400" dirty="0"/>
              <a:t> </a:t>
            </a:r>
            <a:r>
              <a:rPr lang="fr-FR" sz="2400" dirty="0" err="1"/>
              <a:t>requirement</a:t>
            </a:r>
            <a:r>
              <a:rPr lang="fr-FR" sz="2400" dirty="0"/>
              <a:t> </a:t>
            </a:r>
            <a:r>
              <a:rPr lang="fr-FR" sz="2400" dirty="0" err="1"/>
              <a:t>follows</a:t>
            </a:r>
            <a:r>
              <a:rPr lang="fr-FR" sz="2400" dirty="0"/>
              <a:t> </a:t>
            </a:r>
            <a:r>
              <a:rPr lang="fr-FR" sz="2400" dirty="0" err="1"/>
              <a:t>from</a:t>
            </a:r>
            <a:r>
              <a:rPr lang="fr-FR" sz="2400" dirty="0"/>
              <a:t> the </a:t>
            </a:r>
            <a:r>
              <a:rPr lang="fr-FR" sz="2400" dirty="0" err="1"/>
              <a:t>very</a:t>
            </a:r>
            <a:r>
              <a:rPr lang="fr-FR" sz="2400" dirty="0"/>
              <a:t> </a:t>
            </a:r>
            <a:r>
              <a:rPr lang="fr-FR" sz="2400" dirty="0" err="1"/>
              <a:t>purpose</a:t>
            </a:r>
            <a:r>
              <a:rPr lang="fr-FR" sz="2400" dirty="0"/>
              <a:t> and </a:t>
            </a:r>
            <a:r>
              <a:rPr lang="fr-FR" sz="2400" dirty="0" err="1"/>
              <a:t>general</a:t>
            </a:r>
            <a:r>
              <a:rPr lang="fr-FR" sz="2400" dirty="0"/>
              <a:t> </a:t>
            </a:r>
            <a:r>
              <a:rPr lang="fr-FR" sz="2400" dirty="0" err="1"/>
              <a:t>scheme</a:t>
            </a:r>
            <a:r>
              <a:rPr lang="fr-FR" sz="2400" dirty="0"/>
              <a:t> of the directive, the </a:t>
            </a:r>
            <a:r>
              <a:rPr lang="fr-FR" sz="2400" dirty="0" err="1"/>
              <a:t>aim</a:t>
            </a:r>
            <a:r>
              <a:rPr lang="fr-FR" sz="2400" dirty="0"/>
              <a:t> of </a:t>
            </a:r>
            <a:r>
              <a:rPr lang="fr-FR" sz="2400" dirty="0" err="1"/>
              <a:t>which</a:t>
            </a:r>
            <a:r>
              <a:rPr lang="fr-FR" sz="2400" dirty="0"/>
              <a:t> </a:t>
            </a:r>
            <a:r>
              <a:rPr lang="fr-FR" sz="2400" dirty="0" err="1"/>
              <a:t>is</a:t>
            </a:r>
            <a:r>
              <a:rPr lang="fr-FR" sz="2400" dirty="0"/>
              <a:t> to </a:t>
            </a:r>
            <a:r>
              <a:rPr lang="fr-FR" sz="2400" dirty="0" err="1"/>
              <a:t>pursue</a:t>
            </a:r>
            <a:r>
              <a:rPr lang="fr-FR" sz="2400" dirty="0"/>
              <a:t> the </a:t>
            </a:r>
            <a:r>
              <a:rPr lang="fr-FR" sz="2400" dirty="0" err="1"/>
              <a:t>achievement</a:t>
            </a:r>
            <a:r>
              <a:rPr lang="fr-FR" sz="2400" dirty="0"/>
              <a:t> of an </a:t>
            </a:r>
            <a:r>
              <a:rPr lang="fr-FR" sz="2400" dirty="0" err="1"/>
              <a:t>internal</a:t>
            </a:r>
            <a:r>
              <a:rPr lang="fr-FR" sz="2400" dirty="0"/>
              <a:t> </a:t>
            </a:r>
            <a:r>
              <a:rPr lang="fr-FR" sz="2400" dirty="0" err="1"/>
              <a:t>market</a:t>
            </a:r>
            <a:r>
              <a:rPr lang="fr-FR" sz="2400" dirty="0"/>
              <a:t> in </a:t>
            </a:r>
            <a:r>
              <a:rPr lang="fr-FR" sz="2400" dirty="0" err="1"/>
              <a:t>natural</a:t>
            </a:r>
            <a:r>
              <a:rPr lang="fr-FR" sz="2400" dirty="0"/>
              <a:t> </a:t>
            </a:r>
            <a:r>
              <a:rPr lang="fr-FR" sz="2400" dirty="0" err="1"/>
              <a:t>gas</a:t>
            </a:r>
            <a:r>
              <a:rPr lang="fr-FR" sz="2400" dirty="0"/>
              <a:t> </a:t>
            </a:r>
            <a:r>
              <a:rPr lang="fr-FR" sz="2400" dirty="0" err="1"/>
              <a:t>that</a:t>
            </a:r>
            <a:r>
              <a:rPr lang="fr-FR" sz="2400" dirty="0"/>
              <a:t> </a:t>
            </a:r>
            <a:r>
              <a:rPr lang="fr-FR" sz="2400" dirty="0" err="1"/>
              <a:t>is</a:t>
            </a:r>
            <a:r>
              <a:rPr lang="fr-FR" sz="2400" dirty="0"/>
              <a:t> </a:t>
            </a:r>
            <a:r>
              <a:rPr lang="fr-FR" sz="2400" dirty="0" err="1"/>
              <a:t>entirely</a:t>
            </a:r>
            <a:r>
              <a:rPr lang="fr-FR" sz="2400" dirty="0"/>
              <a:t> and </a:t>
            </a:r>
            <a:r>
              <a:rPr lang="fr-FR" sz="2400" dirty="0" err="1"/>
              <a:t>effectually</a:t>
            </a:r>
            <a:r>
              <a:rPr lang="fr-FR" sz="2400" dirty="0"/>
              <a:t> open and </a:t>
            </a:r>
            <a:r>
              <a:rPr lang="fr-FR" sz="2400" dirty="0" err="1"/>
              <a:t>competitive</a:t>
            </a:r>
            <a:r>
              <a:rPr lang="fr-FR" sz="2400" dirty="0"/>
              <a:t> and in </a:t>
            </a:r>
            <a:r>
              <a:rPr lang="fr-FR" sz="2400" dirty="0" err="1"/>
              <a:t>which</a:t>
            </a:r>
            <a:r>
              <a:rPr lang="fr-FR" sz="2400" dirty="0"/>
              <a:t> all </a:t>
            </a:r>
            <a:r>
              <a:rPr lang="fr-FR" sz="2400" dirty="0" err="1"/>
              <a:t>consumers</a:t>
            </a:r>
            <a:r>
              <a:rPr lang="fr-FR" sz="2400" dirty="0"/>
              <a:t> </a:t>
            </a:r>
            <a:r>
              <a:rPr lang="fr-FR" sz="2400" dirty="0" err="1"/>
              <a:t>can</a:t>
            </a:r>
            <a:r>
              <a:rPr lang="fr-FR" sz="2400" dirty="0"/>
              <a:t> </a:t>
            </a:r>
            <a:r>
              <a:rPr lang="fr-FR" sz="2400" dirty="0" err="1"/>
              <a:t>freely</a:t>
            </a:r>
            <a:r>
              <a:rPr lang="fr-FR" sz="2400" dirty="0"/>
              <a:t> </a:t>
            </a:r>
            <a:r>
              <a:rPr lang="fr-FR" sz="2400" dirty="0" err="1"/>
              <a:t>choose</a:t>
            </a:r>
            <a:r>
              <a:rPr lang="fr-FR" sz="2400" dirty="0"/>
              <a:t> </a:t>
            </a:r>
            <a:r>
              <a:rPr lang="fr-FR" sz="2400" dirty="0" err="1"/>
              <a:t>their</a:t>
            </a:r>
            <a:r>
              <a:rPr lang="fr-FR" sz="2400" dirty="0"/>
              <a:t> </a:t>
            </a:r>
            <a:r>
              <a:rPr lang="fr-FR" sz="2400" dirty="0" err="1"/>
              <a:t>suppliers</a:t>
            </a:r>
            <a:r>
              <a:rPr lang="fr-FR" sz="2400" dirty="0"/>
              <a:t> and all </a:t>
            </a:r>
            <a:r>
              <a:rPr lang="fr-FR" sz="2400" dirty="0" err="1"/>
              <a:t>suppliers</a:t>
            </a:r>
            <a:r>
              <a:rPr lang="fr-FR" sz="2400" dirty="0"/>
              <a:t> </a:t>
            </a:r>
            <a:r>
              <a:rPr lang="fr-FR" sz="2400" dirty="0" err="1"/>
              <a:t>can</a:t>
            </a:r>
            <a:r>
              <a:rPr lang="fr-FR" sz="2400" dirty="0"/>
              <a:t> </a:t>
            </a:r>
            <a:r>
              <a:rPr lang="fr-FR" sz="2400" dirty="0" err="1"/>
              <a:t>freely</a:t>
            </a:r>
            <a:r>
              <a:rPr lang="fr-FR" sz="2400" dirty="0"/>
              <a:t> </a:t>
            </a:r>
            <a:r>
              <a:rPr lang="fr-FR" sz="2400" dirty="0" err="1"/>
              <a:t>supply</a:t>
            </a:r>
            <a:r>
              <a:rPr lang="fr-FR" sz="2400" dirty="0"/>
              <a:t> </a:t>
            </a:r>
            <a:r>
              <a:rPr lang="fr-FR" sz="2400" dirty="0" err="1"/>
              <a:t>their</a:t>
            </a:r>
            <a:r>
              <a:rPr lang="fr-FR" sz="2400" dirty="0"/>
              <a:t> </a:t>
            </a:r>
            <a:r>
              <a:rPr lang="fr-FR" sz="2400" dirty="0" err="1"/>
              <a:t>products</a:t>
            </a:r>
            <a:r>
              <a:rPr lang="fr-FR" sz="2400" dirty="0"/>
              <a:t> to </a:t>
            </a:r>
            <a:r>
              <a:rPr lang="fr-FR" sz="2400" dirty="0" err="1"/>
              <a:t>their</a:t>
            </a:r>
            <a:r>
              <a:rPr lang="fr-FR" sz="2400" dirty="0"/>
              <a:t> </a:t>
            </a:r>
            <a:r>
              <a:rPr lang="fr-FR" sz="2400" dirty="0" err="1"/>
              <a:t>customers</a:t>
            </a:r>
            <a:r>
              <a:rPr lang="fr-FR" sz="2400" dirty="0"/>
              <a:t> (</a:t>
            </a:r>
            <a:r>
              <a:rPr lang="fr-FR" sz="2400" dirty="0" err="1"/>
              <a:t>see</a:t>
            </a:r>
            <a:r>
              <a:rPr lang="fr-FR" sz="2400" dirty="0"/>
              <a:t>, to </a:t>
            </a:r>
            <a:r>
              <a:rPr lang="fr-FR" sz="2400" dirty="0" err="1"/>
              <a:t>that</a:t>
            </a:r>
            <a:r>
              <a:rPr lang="fr-FR" sz="2400" dirty="0"/>
              <a:t> </a:t>
            </a:r>
            <a:r>
              <a:rPr lang="fr-FR" sz="2400" dirty="0" err="1"/>
              <a:t>effect</a:t>
            </a:r>
            <a:r>
              <a:rPr lang="fr-FR" sz="2400" dirty="0"/>
              <a:t>, </a:t>
            </a:r>
            <a:r>
              <a:rPr lang="fr-FR" sz="2400" dirty="0" err="1"/>
              <a:t>judgment</a:t>
            </a:r>
            <a:r>
              <a:rPr lang="fr-FR" sz="2400" dirty="0"/>
              <a:t> of 10 </a:t>
            </a:r>
            <a:r>
              <a:rPr lang="fr-FR" sz="2400" dirty="0" err="1"/>
              <a:t>September</a:t>
            </a:r>
            <a:r>
              <a:rPr lang="fr-FR" sz="2400" dirty="0"/>
              <a:t> 2015, </a:t>
            </a:r>
            <a:r>
              <a:rPr lang="fr-FR" sz="2400" i="1" dirty="0"/>
              <a:t>Commission</a:t>
            </a:r>
            <a:r>
              <a:rPr lang="fr-FR" sz="2400" dirty="0"/>
              <a:t> v </a:t>
            </a:r>
            <a:r>
              <a:rPr lang="fr-FR" sz="2400" i="1" dirty="0" err="1"/>
              <a:t>Poland</a:t>
            </a:r>
            <a:r>
              <a:rPr lang="fr-FR" sz="2400" dirty="0"/>
              <a:t>, C‑36/14, not </a:t>
            </a:r>
            <a:r>
              <a:rPr lang="fr-FR" sz="2400" dirty="0" err="1"/>
              <a:t>published</a:t>
            </a:r>
            <a:r>
              <a:rPr lang="fr-FR" sz="2400" dirty="0"/>
              <a:t>, EU:C:2015:570, </a:t>
            </a:r>
            <a:r>
              <a:rPr lang="fr-FR" sz="2400" dirty="0" err="1"/>
              <a:t>paragraph</a:t>
            </a:r>
            <a:r>
              <a:rPr lang="fr-FR" sz="2400" dirty="0"/>
              <a:t> 45).</a:t>
            </a:r>
          </a:p>
          <a:p>
            <a:r>
              <a:rPr lang="en-US" sz="2400" dirty="0"/>
              <a:t>27      It should be recalled here that a public measure of intervention in sale prices of natural gas is a measure which by its very nature constitutes an obstacle to the achievement of an operational internal market in gas (see judgment of 20 April 2010, </a:t>
            </a:r>
            <a:r>
              <a:rPr lang="en-US" sz="2400" i="1" dirty="0" err="1"/>
              <a:t>Federutility</a:t>
            </a:r>
            <a:r>
              <a:rPr lang="en-US" sz="2400" i="1" dirty="0"/>
              <a:t> and Others</a:t>
            </a:r>
            <a:r>
              <a:rPr lang="en-US" sz="2400" dirty="0"/>
              <a:t>, C‑265/08, EU:C:2010:205, paragraph 35).</a:t>
            </a:r>
            <a:endParaRPr lang="fr-FR" sz="2400" dirty="0"/>
          </a:p>
          <a:p>
            <a:pPr marL="0" indent="0" algn="just">
              <a:buNone/>
            </a:pPr>
            <a:endParaRPr lang="fr-FR" sz="2400" dirty="0"/>
          </a:p>
          <a:p>
            <a:pPr marL="0" indent="0" algn="just">
              <a:buNone/>
            </a:pPr>
            <a:endParaRPr lang="en-US" sz="2200" dirty="0"/>
          </a:p>
        </p:txBody>
      </p:sp>
    </p:spTree>
    <p:extLst>
      <p:ext uri="{BB962C8B-B14F-4D97-AF65-F5344CB8AC3E}">
        <p14:creationId xmlns:p14="http://schemas.microsoft.com/office/powerpoint/2010/main" val="2872377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smtClean="0"/>
              <a:t>Case Anode</a:t>
            </a:r>
            <a:endParaRPr lang="fr-FR" sz="2800" b="1" dirty="0"/>
          </a:p>
        </p:txBody>
      </p:sp>
      <p:sp>
        <p:nvSpPr>
          <p:cNvPr id="3" name="Espace réservé du contenu 2"/>
          <p:cNvSpPr>
            <a:spLocks noGrp="1"/>
          </p:cNvSpPr>
          <p:nvPr>
            <p:ph idx="1"/>
          </p:nvPr>
        </p:nvSpPr>
        <p:spPr/>
        <p:txBody>
          <a:bodyPr>
            <a:normAutofit lnSpcReduction="10000"/>
          </a:bodyPr>
          <a:lstStyle/>
          <a:p>
            <a:r>
              <a:rPr lang="fr-FR" dirty="0"/>
              <a:t>28      In the </a:t>
            </a:r>
            <a:r>
              <a:rPr lang="fr-FR" dirty="0" err="1"/>
              <a:t>present</a:t>
            </a:r>
            <a:r>
              <a:rPr lang="fr-FR" dirty="0"/>
              <a:t> case, the French </a:t>
            </a:r>
            <a:r>
              <a:rPr lang="fr-FR" dirty="0" err="1"/>
              <a:t>legislation</a:t>
            </a:r>
            <a:r>
              <a:rPr lang="fr-FR" dirty="0"/>
              <a:t> at issue in the main </a:t>
            </a:r>
            <a:r>
              <a:rPr lang="fr-FR" dirty="0" err="1"/>
              <a:t>proceedings</a:t>
            </a:r>
            <a:r>
              <a:rPr lang="fr-FR" dirty="0"/>
              <a:t> </a:t>
            </a:r>
            <a:r>
              <a:rPr lang="fr-FR" dirty="0" err="1"/>
              <a:t>provides</a:t>
            </a:r>
            <a:r>
              <a:rPr lang="fr-FR" dirty="0"/>
              <a:t> for State intervention </a:t>
            </a:r>
            <a:r>
              <a:rPr lang="fr-FR" dirty="0" err="1"/>
              <a:t>consisting</a:t>
            </a:r>
            <a:r>
              <a:rPr lang="fr-FR" dirty="0"/>
              <a:t> in </a:t>
            </a:r>
            <a:r>
              <a:rPr lang="fr-FR" dirty="0" err="1"/>
              <a:t>requiring</a:t>
            </a:r>
            <a:r>
              <a:rPr lang="fr-FR" dirty="0"/>
              <a:t> certain </a:t>
            </a:r>
            <a:r>
              <a:rPr lang="fr-FR" dirty="0" err="1"/>
              <a:t>undertakings</a:t>
            </a:r>
            <a:r>
              <a:rPr lang="fr-FR" dirty="0"/>
              <a:t> to </a:t>
            </a:r>
            <a:r>
              <a:rPr lang="fr-FR" dirty="0" err="1"/>
              <a:t>offer</a:t>
            </a:r>
            <a:r>
              <a:rPr lang="fr-FR" dirty="0"/>
              <a:t> </a:t>
            </a:r>
            <a:r>
              <a:rPr lang="fr-FR" dirty="0" err="1"/>
              <a:t>natural</a:t>
            </a:r>
            <a:r>
              <a:rPr lang="fr-FR" dirty="0"/>
              <a:t> </a:t>
            </a:r>
            <a:r>
              <a:rPr lang="fr-FR" dirty="0" err="1"/>
              <a:t>gas</a:t>
            </a:r>
            <a:r>
              <a:rPr lang="fr-FR" dirty="0"/>
              <a:t> in the </a:t>
            </a:r>
            <a:r>
              <a:rPr lang="fr-FR" dirty="0" err="1"/>
              <a:t>market</a:t>
            </a:r>
            <a:r>
              <a:rPr lang="fr-FR" dirty="0"/>
              <a:t>, to certain </a:t>
            </a:r>
            <a:r>
              <a:rPr lang="fr-FR" dirty="0" err="1"/>
              <a:t>categories</a:t>
            </a:r>
            <a:r>
              <a:rPr lang="fr-FR" dirty="0"/>
              <a:t> of </a:t>
            </a:r>
            <a:r>
              <a:rPr lang="fr-FR" dirty="0" err="1"/>
              <a:t>customers</a:t>
            </a:r>
            <a:r>
              <a:rPr lang="fr-FR" dirty="0"/>
              <a:t>, at </a:t>
            </a:r>
            <a:r>
              <a:rPr lang="fr-FR" dirty="0" err="1"/>
              <a:t>prices</a:t>
            </a:r>
            <a:r>
              <a:rPr lang="fr-FR" dirty="0"/>
              <a:t> </a:t>
            </a:r>
            <a:r>
              <a:rPr lang="fr-FR" dirty="0" err="1"/>
              <a:t>that</a:t>
            </a:r>
            <a:r>
              <a:rPr lang="fr-FR" dirty="0"/>
              <a:t> </a:t>
            </a:r>
            <a:r>
              <a:rPr lang="fr-FR" dirty="0" err="1"/>
              <a:t>derive</a:t>
            </a:r>
            <a:r>
              <a:rPr lang="fr-FR" dirty="0"/>
              <a:t> </a:t>
            </a:r>
            <a:r>
              <a:rPr lang="fr-FR" dirty="0" err="1"/>
              <a:t>from</a:t>
            </a:r>
            <a:r>
              <a:rPr lang="fr-FR" dirty="0"/>
              <a:t> a </a:t>
            </a:r>
            <a:r>
              <a:rPr lang="fr-FR" dirty="0" err="1"/>
              <a:t>calculation</a:t>
            </a:r>
            <a:r>
              <a:rPr lang="fr-FR" dirty="0"/>
              <a:t> </a:t>
            </a:r>
            <a:r>
              <a:rPr lang="fr-FR" dirty="0" err="1"/>
              <a:t>performed</a:t>
            </a:r>
            <a:r>
              <a:rPr lang="fr-FR" dirty="0"/>
              <a:t> in accordance </a:t>
            </a:r>
            <a:r>
              <a:rPr lang="fr-FR" dirty="0" err="1"/>
              <a:t>with</a:t>
            </a:r>
            <a:r>
              <a:rPr lang="fr-FR" dirty="0"/>
              <a:t> </a:t>
            </a:r>
            <a:r>
              <a:rPr lang="fr-FR" dirty="0" err="1"/>
              <a:t>criteria</a:t>
            </a:r>
            <a:r>
              <a:rPr lang="fr-FR" dirty="0"/>
              <a:t> and </a:t>
            </a:r>
            <a:r>
              <a:rPr lang="fr-FR" dirty="0" err="1"/>
              <a:t>with</a:t>
            </a:r>
            <a:r>
              <a:rPr lang="fr-FR" dirty="0"/>
              <a:t> the use of tables </a:t>
            </a:r>
            <a:r>
              <a:rPr lang="fr-FR" dirty="0" err="1"/>
              <a:t>drawn</a:t>
            </a:r>
            <a:r>
              <a:rPr lang="fr-FR" dirty="0"/>
              <a:t> up by the public </a:t>
            </a:r>
            <a:r>
              <a:rPr lang="fr-FR" dirty="0" err="1"/>
              <a:t>authorities</a:t>
            </a:r>
            <a:r>
              <a:rPr lang="fr-FR" dirty="0"/>
              <a:t>.</a:t>
            </a:r>
          </a:p>
          <a:p>
            <a:r>
              <a:rPr lang="fr-FR" dirty="0"/>
              <a:t>29      The </a:t>
            </a:r>
            <a:r>
              <a:rPr lang="fr-FR" dirty="0" err="1"/>
              <a:t>tariffs</a:t>
            </a:r>
            <a:r>
              <a:rPr lang="fr-FR" dirty="0"/>
              <a:t> </a:t>
            </a:r>
            <a:r>
              <a:rPr lang="fr-FR" dirty="0" err="1"/>
              <a:t>established</a:t>
            </a:r>
            <a:r>
              <a:rPr lang="fr-FR" dirty="0"/>
              <a:t> </a:t>
            </a:r>
            <a:r>
              <a:rPr lang="fr-FR" dirty="0" err="1"/>
              <a:t>pursuant</a:t>
            </a:r>
            <a:r>
              <a:rPr lang="fr-FR" dirty="0"/>
              <a:t> to </a:t>
            </a:r>
            <a:r>
              <a:rPr lang="fr-FR" dirty="0" err="1"/>
              <a:t>that</a:t>
            </a:r>
            <a:r>
              <a:rPr lang="fr-FR" dirty="0"/>
              <a:t> </a:t>
            </a:r>
            <a:r>
              <a:rPr lang="fr-FR" dirty="0" err="1"/>
              <a:t>legislation</a:t>
            </a:r>
            <a:r>
              <a:rPr lang="fr-FR" dirty="0"/>
              <a:t> are </a:t>
            </a:r>
            <a:r>
              <a:rPr lang="fr-FR" dirty="0" err="1"/>
              <a:t>regulated</a:t>
            </a:r>
            <a:r>
              <a:rPr lang="fr-FR" dirty="0"/>
              <a:t> </a:t>
            </a:r>
            <a:r>
              <a:rPr lang="fr-FR" dirty="0" err="1"/>
              <a:t>prices</a:t>
            </a:r>
            <a:r>
              <a:rPr lang="fr-FR" dirty="0"/>
              <a:t> </a:t>
            </a:r>
            <a:r>
              <a:rPr lang="fr-FR" dirty="0" err="1"/>
              <a:t>which</a:t>
            </a:r>
            <a:r>
              <a:rPr lang="fr-FR" dirty="0"/>
              <a:t> are not in </a:t>
            </a:r>
            <a:r>
              <a:rPr lang="fr-FR" dirty="0" err="1"/>
              <a:t>any</a:t>
            </a:r>
            <a:r>
              <a:rPr lang="fr-FR" dirty="0"/>
              <a:t> </a:t>
            </a:r>
            <a:r>
              <a:rPr lang="fr-FR" dirty="0" err="1"/>
              <a:t>way</a:t>
            </a:r>
            <a:r>
              <a:rPr lang="fr-FR" dirty="0"/>
              <a:t> the </a:t>
            </a:r>
            <a:r>
              <a:rPr lang="fr-FR" dirty="0" err="1"/>
              <a:t>result</a:t>
            </a:r>
            <a:r>
              <a:rPr lang="fr-FR" dirty="0"/>
              <a:t> of a free </a:t>
            </a:r>
            <a:r>
              <a:rPr lang="fr-FR" dirty="0" err="1"/>
              <a:t>determination</a:t>
            </a:r>
            <a:r>
              <a:rPr lang="fr-FR" dirty="0"/>
              <a:t> </a:t>
            </a:r>
            <a:r>
              <a:rPr lang="fr-FR" dirty="0" err="1"/>
              <a:t>deriving</a:t>
            </a:r>
            <a:r>
              <a:rPr lang="fr-FR" dirty="0"/>
              <a:t> </a:t>
            </a:r>
            <a:r>
              <a:rPr lang="fr-FR" dirty="0" err="1"/>
              <a:t>from</a:t>
            </a:r>
            <a:r>
              <a:rPr lang="fr-FR" dirty="0"/>
              <a:t> the </a:t>
            </a:r>
            <a:r>
              <a:rPr lang="fr-FR" dirty="0" err="1"/>
              <a:t>play</a:t>
            </a:r>
            <a:r>
              <a:rPr lang="fr-FR" dirty="0"/>
              <a:t> of </a:t>
            </a:r>
            <a:r>
              <a:rPr lang="fr-FR" dirty="0" err="1"/>
              <a:t>supply</a:t>
            </a:r>
            <a:r>
              <a:rPr lang="fr-FR" dirty="0"/>
              <a:t> and </a:t>
            </a:r>
            <a:r>
              <a:rPr lang="fr-FR" dirty="0" err="1"/>
              <a:t>demand</a:t>
            </a:r>
            <a:r>
              <a:rPr lang="fr-FR" dirty="0"/>
              <a:t> in the </a:t>
            </a:r>
            <a:r>
              <a:rPr lang="fr-FR" dirty="0" err="1"/>
              <a:t>market</a:t>
            </a:r>
            <a:r>
              <a:rPr lang="fr-FR" dirty="0"/>
              <a:t>. </a:t>
            </a:r>
            <a:r>
              <a:rPr lang="fr-FR" dirty="0" err="1"/>
              <a:t>Quite</a:t>
            </a:r>
            <a:r>
              <a:rPr lang="fr-FR" dirty="0"/>
              <a:t> the </a:t>
            </a:r>
            <a:r>
              <a:rPr lang="fr-FR" dirty="0" err="1"/>
              <a:t>contrary</a:t>
            </a:r>
            <a:r>
              <a:rPr lang="fr-FR" dirty="0"/>
              <a:t>, </a:t>
            </a:r>
            <a:r>
              <a:rPr lang="fr-FR" dirty="0" err="1"/>
              <a:t>those</a:t>
            </a:r>
            <a:r>
              <a:rPr lang="fr-FR" dirty="0"/>
              <a:t> </a:t>
            </a:r>
            <a:r>
              <a:rPr lang="fr-FR" dirty="0" err="1"/>
              <a:t>tariffs</a:t>
            </a:r>
            <a:r>
              <a:rPr lang="fr-FR" dirty="0"/>
              <a:t> are the </a:t>
            </a:r>
            <a:r>
              <a:rPr lang="fr-FR" dirty="0" err="1"/>
              <a:t>result</a:t>
            </a:r>
            <a:r>
              <a:rPr lang="fr-FR" dirty="0"/>
              <a:t> of a </a:t>
            </a:r>
            <a:r>
              <a:rPr lang="fr-FR" dirty="0" err="1"/>
              <a:t>determination</a:t>
            </a:r>
            <a:r>
              <a:rPr lang="fr-FR" dirty="0"/>
              <a:t> made on the basis of </a:t>
            </a:r>
            <a:r>
              <a:rPr lang="fr-FR" dirty="0" err="1"/>
              <a:t>criteria</a:t>
            </a:r>
            <a:r>
              <a:rPr lang="fr-FR" dirty="0"/>
              <a:t> </a:t>
            </a:r>
            <a:r>
              <a:rPr lang="fr-FR" dirty="0" err="1"/>
              <a:t>imposed</a:t>
            </a:r>
            <a:r>
              <a:rPr lang="fr-FR" dirty="0"/>
              <a:t> by the public </a:t>
            </a:r>
            <a:r>
              <a:rPr lang="fr-FR" dirty="0" err="1"/>
              <a:t>authorities</a:t>
            </a:r>
            <a:r>
              <a:rPr lang="fr-FR" dirty="0"/>
              <a:t>, </a:t>
            </a:r>
            <a:r>
              <a:rPr lang="fr-FR" dirty="0" err="1"/>
              <a:t>which</a:t>
            </a:r>
            <a:r>
              <a:rPr lang="fr-FR" dirty="0"/>
              <a:t> </a:t>
            </a:r>
            <a:r>
              <a:rPr lang="fr-FR" dirty="0" err="1"/>
              <a:t>is</a:t>
            </a:r>
            <a:r>
              <a:rPr lang="fr-FR" dirty="0"/>
              <a:t> </a:t>
            </a:r>
            <a:r>
              <a:rPr lang="fr-FR" dirty="0" err="1"/>
              <a:t>thus</a:t>
            </a:r>
            <a:r>
              <a:rPr lang="fr-FR" dirty="0"/>
              <a:t> </a:t>
            </a:r>
            <a:r>
              <a:rPr lang="fr-FR" dirty="0" err="1"/>
              <a:t>outside</a:t>
            </a:r>
            <a:r>
              <a:rPr lang="fr-FR" dirty="0"/>
              <a:t> the </a:t>
            </a:r>
            <a:r>
              <a:rPr lang="fr-FR" dirty="0" err="1"/>
              <a:t>dynamics</a:t>
            </a:r>
            <a:r>
              <a:rPr lang="fr-FR" dirty="0"/>
              <a:t> of </a:t>
            </a:r>
            <a:r>
              <a:rPr lang="fr-FR" dirty="0" err="1"/>
              <a:t>market</a:t>
            </a:r>
            <a:r>
              <a:rPr lang="fr-FR" dirty="0"/>
              <a:t> forces.</a:t>
            </a:r>
          </a:p>
          <a:p>
            <a:pPr algn="just"/>
            <a:endParaRPr lang="fr-FR" dirty="0"/>
          </a:p>
        </p:txBody>
      </p:sp>
    </p:spTree>
    <p:extLst>
      <p:ext uri="{BB962C8B-B14F-4D97-AF65-F5344CB8AC3E}">
        <p14:creationId xmlns:p14="http://schemas.microsoft.com/office/powerpoint/2010/main" val="202567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Case Anode </a:t>
            </a:r>
            <a:r>
              <a:rPr lang="fr-FR" sz="2000" b="1" dirty="0" smtClean="0"/>
              <a:t>Q2 – Justification </a:t>
            </a:r>
            <a:endParaRPr lang="fr-FR" sz="2000" b="1" dirty="0"/>
          </a:p>
        </p:txBody>
      </p:sp>
      <p:sp>
        <p:nvSpPr>
          <p:cNvPr id="3" name="Espace réservé du contenu 2"/>
          <p:cNvSpPr>
            <a:spLocks noGrp="1"/>
          </p:cNvSpPr>
          <p:nvPr>
            <p:ph idx="1"/>
          </p:nvPr>
        </p:nvSpPr>
        <p:spPr/>
        <p:txBody>
          <a:bodyPr>
            <a:normAutofit fontScale="77500" lnSpcReduction="20000"/>
          </a:bodyPr>
          <a:lstStyle/>
          <a:p>
            <a:r>
              <a:rPr lang="fr-FR" dirty="0"/>
              <a:t>36      </a:t>
            </a:r>
            <a:r>
              <a:rPr lang="fr-FR" dirty="0" err="1"/>
              <a:t>Thus</a:t>
            </a:r>
            <a:r>
              <a:rPr lang="fr-FR" dirty="0"/>
              <a:t> </a:t>
            </a:r>
            <a:r>
              <a:rPr lang="fr-FR" dirty="0" err="1"/>
              <a:t>although</a:t>
            </a:r>
            <a:r>
              <a:rPr lang="fr-FR" dirty="0"/>
              <a:t> State intervention in the fixing of the </a:t>
            </a:r>
            <a:r>
              <a:rPr lang="fr-FR" dirty="0" err="1"/>
              <a:t>price</a:t>
            </a:r>
            <a:r>
              <a:rPr lang="fr-FR" dirty="0"/>
              <a:t> of </a:t>
            </a:r>
            <a:r>
              <a:rPr lang="fr-FR" dirty="0" err="1"/>
              <a:t>supply</a:t>
            </a:r>
            <a:r>
              <a:rPr lang="fr-FR" dirty="0"/>
              <a:t> of </a:t>
            </a:r>
            <a:r>
              <a:rPr lang="fr-FR" dirty="0" err="1"/>
              <a:t>natural</a:t>
            </a:r>
            <a:r>
              <a:rPr lang="fr-FR" dirty="0"/>
              <a:t> </a:t>
            </a:r>
            <a:r>
              <a:rPr lang="fr-FR" dirty="0" err="1"/>
              <a:t>gas</a:t>
            </a:r>
            <a:r>
              <a:rPr lang="fr-FR" dirty="0"/>
              <a:t> to the final consumer </a:t>
            </a:r>
            <a:r>
              <a:rPr lang="fr-FR" dirty="0" err="1"/>
              <a:t>constitutes</a:t>
            </a:r>
            <a:r>
              <a:rPr lang="fr-FR" dirty="0"/>
              <a:t> an obstacle to the </a:t>
            </a:r>
            <a:r>
              <a:rPr lang="fr-FR" dirty="0" err="1"/>
              <a:t>achievement</a:t>
            </a:r>
            <a:r>
              <a:rPr lang="fr-FR" dirty="0"/>
              <a:t> of a </a:t>
            </a:r>
            <a:r>
              <a:rPr lang="fr-FR" dirty="0" err="1"/>
              <a:t>competitive</a:t>
            </a:r>
            <a:r>
              <a:rPr lang="fr-FR" dirty="0"/>
              <a:t> </a:t>
            </a:r>
            <a:r>
              <a:rPr lang="fr-FR" dirty="0" err="1"/>
              <a:t>natural</a:t>
            </a:r>
            <a:r>
              <a:rPr lang="fr-FR" dirty="0"/>
              <a:t> </a:t>
            </a:r>
            <a:r>
              <a:rPr lang="fr-FR" dirty="0" err="1"/>
              <a:t>gas</a:t>
            </a:r>
            <a:r>
              <a:rPr lang="fr-FR" dirty="0"/>
              <a:t> </a:t>
            </a:r>
            <a:r>
              <a:rPr lang="fr-FR" dirty="0" err="1"/>
              <a:t>market</a:t>
            </a:r>
            <a:r>
              <a:rPr lang="fr-FR" dirty="0"/>
              <a:t>, </a:t>
            </a:r>
            <a:r>
              <a:rPr lang="fr-FR" dirty="0" err="1"/>
              <a:t>that</a:t>
            </a:r>
            <a:r>
              <a:rPr lang="fr-FR" dirty="0"/>
              <a:t> intervention </a:t>
            </a:r>
            <a:r>
              <a:rPr lang="fr-FR" dirty="0" err="1"/>
              <a:t>may</a:t>
            </a:r>
            <a:r>
              <a:rPr lang="fr-FR" dirty="0"/>
              <a:t> none the </a:t>
            </a:r>
            <a:r>
              <a:rPr lang="fr-FR" dirty="0" err="1"/>
              <a:t>less</a:t>
            </a:r>
            <a:r>
              <a:rPr lang="fr-FR" dirty="0"/>
              <a:t> </a:t>
            </a:r>
            <a:r>
              <a:rPr lang="fr-FR" dirty="0" err="1"/>
              <a:t>be</a:t>
            </a:r>
            <a:r>
              <a:rPr lang="fr-FR" dirty="0"/>
              <a:t> </a:t>
            </a:r>
            <a:r>
              <a:rPr lang="fr-FR" dirty="0" err="1"/>
              <a:t>accepted</a:t>
            </a:r>
            <a:r>
              <a:rPr lang="fr-FR" dirty="0"/>
              <a:t> </a:t>
            </a:r>
            <a:r>
              <a:rPr lang="fr-FR" dirty="0" err="1"/>
              <a:t>within</a:t>
            </a:r>
            <a:r>
              <a:rPr lang="fr-FR" dirty="0"/>
              <a:t> the </a:t>
            </a:r>
            <a:r>
              <a:rPr lang="fr-FR" dirty="0" err="1"/>
              <a:t>framework</a:t>
            </a:r>
            <a:r>
              <a:rPr lang="fr-FR" dirty="0"/>
              <a:t> of Directive 2009/73 if </a:t>
            </a:r>
            <a:r>
              <a:rPr lang="fr-FR" dirty="0" err="1"/>
              <a:t>three</a:t>
            </a:r>
            <a:r>
              <a:rPr lang="fr-FR" dirty="0"/>
              <a:t> conditions are </a:t>
            </a:r>
            <a:r>
              <a:rPr lang="fr-FR" dirty="0" err="1"/>
              <a:t>satisfied</a:t>
            </a:r>
            <a:r>
              <a:rPr lang="fr-FR" dirty="0"/>
              <a:t>. First, the intervention must </a:t>
            </a:r>
            <a:r>
              <a:rPr lang="fr-FR" dirty="0" err="1"/>
              <a:t>pursue</a:t>
            </a:r>
            <a:r>
              <a:rPr lang="fr-FR" dirty="0"/>
              <a:t> an objective of </a:t>
            </a:r>
            <a:r>
              <a:rPr lang="fr-FR" dirty="0" err="1"/>
              <a:t>general</a:t>
            </a:r>
            <a:r>
              <a:rPr lang="fr-FR" dirty="0"/>
              <a:t> </a:t>
            </a:r>
            <a:r>
              <a:rPr lang="fr-FR" dirty="0" err="1"/>
              <a:t>economic</a:t>
            </a:r>
            <a:r>
              <a:rPr lang="fr-FR" dirty="0"/>
              <a:t> </a:t>
            </a:r>
            <a:r>
              <a:rPr lang="fr-FR" dirty="0" err="1"/>
              <a:t>interest</a:t>
            </a:r>
            <a:r>
              <a:rPr lang="fr-FR" dirty="0"/>
              <a:t>, </a:t>
            </a:r>
            <a:r>
              <a:rPr lang="fr-FR" dirty="0" err="1"/>
              <a:t>secondly</a:t>
            </a:r>
            <a:r>
              <a:rPr lang="fr-FR" dirty="0"/>
              <a:t>, </a:t>
            </a:r>
            <a:r>
              <a:rPr lang="fr-FR" dirty="0" err="1"/>
              <a:t>it</a:t>
            </a:r>
            <a:r>
              <a:rPr lang="fr-FR" dirty="0"/>
              <a:t> must </a:t>
            </a:r>
            <a:r>
              <a:rPr lang="fr-FR" dirty="0" err="1"/>
              <a:t>comply</a:t>
            </a:r>
            <a:r>
              <a:rPr lang="fr-FR" dirty="0"/>
              <a:t> </a:t>
            </a:r>
            <a:r>
              <a:rPr lang="fr-FR" dirty="0" err="1"/>
              <a:t>with</a:t>
            </a:r>
            <a:r>
              <a:rPr lang="fr-FR" dirty="0"/>
              <a:t> the </a:t>
            </a:r>
            <a:r>
              <a:rPr lang="fr-FR" dirty="0" err="1"/>
              <a:t>principle</a:t>
            </a:r>
            <a:r>
              <a:rPr lang="fr-FR" dirty="0"/>
              <a:t> of </a:t>
            </a:r>
            <a:r>
              <a:rPr lang="fr-FR" dirty="0" err="1"/>
              <a:t>proportionality</a:t>
            </a:r>
            <a:r>
              <a:rPr lang="fr-FR" dirty="0"/>
              <a:t>, and, </a:t>
            </a:r>
            <a:r>
              <a:rPr lang="fr-FR" dirty="0" err="1"/>
              <a:t>thirdly</a:t>
            </a:r>
            <a:r>
              <a:rPr lang="fr-FR" dirty="0"/>
              <a:t>, </a:t>
            </a:r>
            <a:r>
              <a:rPr lang="fr-FR" dirty="0" err="1"/>
              <a:t>it</a:t>
            </a:r>
            <a:r>
              <a:rPr lang="fr-FR" dirty="0"/>
              <a:t> must </a:t>
            </a:r>
            <a:r>
              <a:rPr lang="fr-FR" dirty="0" err="1"/>
              <a:t>lay</a:t>
            </a:r>
            <a:r>
              <a:rPr lang="fr-FR" dirty="0"/>
              <a:t> down public service obligations </a:t>
            </a:r>
            <a:r>
              <a:rPr lang="fr-FR" dirty="0" err="1"/>
              <a:t>that</a:t>
            </a:r>
            <a:r>
              <a:rPr lang="fr-FR" dirty="0"/>
              <a:t> are </a:t>
            </a:r>
            <a:r>
              <a:rPr lang="fr-FR" dirty="0" err="1"/>
              <a:t>clearly</a:t>
            </a:r>
            <a:r>
              <a:rPr lang="fr-FR" dirty="0"/>
              <a:t> </a:t>
            </a:r>
            <a:r>
              <a:rPr lang="fr-FR" dirty="0" err="1"/>
              <a:t>defined</a:t>
            </a:r>
            <a:r>
              <a:rPr lang="fr-FR" dirty="0"/>
              <a:t>, transparent, non-</a:t>
            </a:r>
            <a:r>
              <a:rPr lang="fr-FR" dirty="0" err="1"/>
              <a:t>discriminatory</a:t>
            </a:r>
            <a:r>
              <a:rPr lang="fr-FR" dirty="0"/>
              <a:t> and </a:t>
            </a:r>
            <a:r>
              <a:rPr lang="fr-FR" dirty="0" err="1"/>
              <a:t>verifiable</a:t>
            </a:r>
            <a:r>
              <a:rPr lang="fr-FR" dirty="0"/>
              <a:t>, and </a:t>
            </a:r>
            <a:r>
              <a:rPr lang="fr-FR" dirty="0" err="1"/>
              <a:t>guarantee</a:t>
            </a:r>
            <a:r>
              <a:rPr lang="fr-FR" dirty="0"/>
              <a:t> </a:t>
            </a:r>
            <a:r>
              <a:rPr lang="fr-FR" dirty="0" err="1"/>
              <a:t>equal</a:t>
            </a:r>
            <a:r>
              <a:rPr lang="fr-FR" dirty="0"/>
              <a:t> </a:t>
            </a:r>
            <a:r>
              <a:rPr lang="fr-FR" dirty="0" err="1"/>
              <a:t>access</a:t>
            </a:r>
            <a:r>
              <a:rPr lang="fr-FR" dirty="0"/>
              <a:t> of EU </a:t>
            </a:r>
            <a:r>
              <a:rPr lang="fr-FR" dirty="0" err="1"/>
              <a:t>gas</a:t>
            </a:r>
            <a:r>
              <a:rPr lang="fr-FR" dirty="0"/>
              <a:t> </a:t>
            </a:r>
            <a:r>
              <a:rPr lang="fr-FR" dirty="0" err="1"/>
              <a:t>undertakings</a:t>
            </a:r>
            <a:r>
              <a:rPr lang="fr-FR" dirty="0"/>
              <a:t> to </a:t>
            </a:r>
            <a:r>
              <a:rPr lang="fr-FR" dirty="0" err="1"/>
              <a:t>consumers</a:t>
            </a:r>
            <a:r>
              <a:rPr lang="fr-FR" dirty="0"/>
              <a:t> (</a:t>
            </a:r>
            <a:r>
              <a:rPr lang="fr-FR" dirty="0" err="1"/>
              <a:t>see</a:t>
            </a:r>
            <a:r>
              <a:rPr lang="fr-FR" dirty="0"/>
              <a:t>, to </a:t>
            </a:r>
            <a:r>
              <a:rPr lang="fr-FR" dirty="0" err="1"/>
              <a:t>that</a:t>
            </a:r>
            <a:r>
              <a:rPr lang="fr-FR" dirty="0"/>
              <a:t> </a:t>
            </a:r>
            <a:r>
              <a:rPr lang="fr-FR" dirty="0" err="1"/>
              <a:t>effect</a:t>
            </a:r>
            <a:r>
              <a:rPr lang="fr-FR" dirty="0"/>
              <a:t>, </a:t>
            </a:r>
            <a:r>
              <a:rPr lang="fr-FR" dirty="0" err="1"/>
              <a:t>judgments</a:t>
            </a:r>
            <a:r>
              <a:rPr lang="fr-FR" dirty="0"/>
              <a:t> of 20 April 2010, </a:t>
            </a:r>
            <a:r>
              <a:rPr lang="fr-FR" i="1" dirty="0" err="1"/>
              <a:t>Federutility</a:t>
            </a:r>
            <a:r>
              <a:rPr lang="fr-FR" i="1" dirty="0"/>
              <a:t> and </a:t>
            </a:r>
            <a:r>
              <a:rPr lang="fr-FR" i="1" dirty="0" err="1"/>
              <a:t>Others</a:t>
            </a:r>
            <a:r>
              <a:rPr lang="fr-FR" dirty="0"/>
              <a:t>, C‑265/08, EU:C:2010:205, </a:t>
            </a:r>
            <a:r>
              <a:rPr lang="fr-FR" dirty="0" err="1"/>
              <a:t>paragraphs</a:t>
            </a:r>
            <a:r>
              <a:rPr lang="fr-FR" dirty="0"/>
              <a:t> 20 to 22 and 47, and 10 </a:t>
            </a:r>
            <a:r>
              <a:rPr lang="fr-FR" dirty="0" err="1"/>
              <a:t>September</a:t>
            </a:r>
            <a:r>
              <a:rPr lang="fr-FR" dirty="0"/>
              <a:t> 2015, </a:t>
            </a:r>
            <a:r>
              <a:rPr lang="fr-FR" i="1" dirty="0"/>
              <a:t>Commission</a:t>
            </a:r>
            <a:r>
              <a:rPr lang="fr-FR" dirty="0"/>
              <a:t> v </a:t>
            </a:r>
            <a:r>
              <a:rPr lang="fr-FR" i="1" dirty="0" err="1"/>
              <a:t>Poland</a:t>
            </a:r>
            <a:r>
              <a:rPr lang="fr-FR" dirty="0"/>
              <a:t>, C‑36/14, not </a:t>
            </a:r>
            <a:r>
              <a:rPr lang="fr-FR" dirty="0" err="1"/>
              <a:t>published</a:t>
            </a:r>
            <a:r>
              <a:rPr lang="fr-FR" dirty="0"/>
              <a:t>, EU:C:2015:570, </a:t>
            </a:r>
            <a:r>
              <a:rPr lang="fr-FR" dirty="0" err="1"/>
              <a:t>paragraphs</a:t>
            </a:r>
            <a:r>
              <a:rPr lang="fr-FR" dirty="0"/>
              <a:t> 51 to 53).</a:t>
            </a:r>
          </a:p>
          <a:p>
            <a:r>
              <a:rPr lang="en-US" dirty="0"/>
              <a:t>37      As regards the first condition, the existence of a general economic interest, the referring court asks to what extent and on what conditions a Member State may pursue objectives of general economic interest other than that of maintaining the price of supply at a reasonable level, accepted by the Court in the judgment of 20 April 2010 in </a:t>
            </a:r>
            <a:r>
              <a:rPr lang="en-US" i="1" dirty="0" err="1"/>
              <a:t>Federutility</a:t>
            </a:r>
            <a:r>
              <a:rPr lang="en-US" i="1" dirty="0"/>
              <a:t> and Others</a:t>
            </a:r>
            <a:r>
              <a:rPr lang="en-US" dirty="0"/>
              <a:t> (C‑265/08, EU:C:2010:205).</a:t>
            </a:r>
            <a:endParaRPr lang="fr-FR" dirty="0"/>
          </a:p>
          <a:p>
            <a:endParaRPr lang="fr-FR" dirty="0"/>
          </a:p>
        </p:txBody>
      </p:sp>
    </p:spTree>
    <p:extLst>
      <p:ext uri="{BB962C8B-B14F-4D97-AF65-F5344CB8AC3E}">
        <p14:creationId xmlns:p14="http://schemas.microsoft.com/office/powerpoint/2010/main" val="2831530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Case Anode</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a:t>38      Directive 2009/73 </a:t>
            </a:r>
            <a:r>
              <a:rPr lang="fr-FR" dirty="0" err="1"/>
              <a:t>gives</a:t>
            </a:r>
            <a:r>
              <a:rPr lang="fr-FR" dirty="0"/>
              <a:t> no </a:t>
            </a:r>
            <a:r>
              <a:rPr lang="fr-FR" dirty="0" err="1"/>
              <a:t>definition</a:t>
            </a:r>
            <a:r>
              <a:rPr lang="fr-FR" dirty="0"/>
              <a:t> of the condition </a:t>
            </a:r>
            <a:r>
              <a:rPr lang="fr-FR" dirty="0" err="1"/>
              <a:t>relating</a:t>
            </a:r>
            <a:r>
              <a:rPr lang="fr-FR" dirty="0"/>
              <a:t> to </a:t>
            </a:r>
            <a:r>
              <a:rPr lang="fr-FR" dirty="0" err="1"/>
              <a:t>general</a:t>
            </a:r>
            <a:r>
              <a:rPr lang="fr-FR" dirty="0"/>
              <a:t> </a:t>
            </a:r>
            <a:r>
              <a:rPr lang="fr-FR" dirty="0" err="1"/>
              <a:t>economic</a:t>
            </a:r>
            <a:r>
              <a:rPr lang="fr-FR" dirty="0"/>
              <a:t> </a:t>
            </a:r>
            <a:r>
              <a:rPr lang="fr-FR" dirty="0" err="1"/>
              <a:t>interest</a:t>
            </a:r>
            <a:r>
              <a:rPr lang="fr-FR" dirty="0"/>
              <a:t>, but the </a:t>
            </a:r>
            <a:r>
              <a:rPr lang="fr-FR" dirty="0" err="1"/>
              <a:t>reference</a:t>
            </a:r>
            <a:r>
              <a:rPr lang="fr-FR" dirty="0"/>
              <a:t> in Article 3(2) of </a:t>
            </a:r>
            <a:r>
              <a:rPr lang="fr-FR" dirty="0" err="1"/>
              <a:t>that</a:t>
            </a:r>
            <a:r>
              <a:rPr lang="fr-FR" dirty="0"/>
              <a:t> directive </a:t>
            </a:r>
            <a:r>
              <a:rPr lang="fr-FR" dirty="0" err="1"/>
              <a:t>both</a:t>
            </a:r>
            <a:r>
              <a:rPr lang="fr-FR" dirty="0"/>
              <a:t> to </a:t>
            </a:r>
            <a:r>
              <a:rPr lang="fr-FR" dirty="0" err="1"/>
              <a:t>that</a:t>
            </a:r>
            <a:r>
              <a:rPr lang="fr-FR" dirty="0"/>
              <a:t> condition and to Article 106 TFEU, </a:t>
            </a:r>
            <a:r>
              <a:rPr lang="fr-FR" dirty="0" err="1"/>
              <a:t>which</a:t>
            </a:r>
            <a:r>
              <a:rPr lang="fr-FR" dirty="0"/>
              <a:t> </a:t>
            </a:r>
            <a:r>
              <a:rPr lang="fr-FR" dirty="0" err="1"/>
              <a:t>concerns</a:t>
            </a:r>
            <a:r>
              <a:rPr lang="fr-FR" dirty="0"/>
              <a:t> </a:t>
            </a:r>
            <a:r>
              <a:rPr lang="fr-FR" dirty="0" err="1"/>
              <a:t>undertakings</a:t>
            </a:r>
            <a:r>
              <a:rPr lang="fr-FR" dirty="0"/>
              <a:t> </a:t>
            </a:r>
            <a:r>
              <a:rPr lang="fr-FR" dirty="0" err="1"/>
              <a:t>entrusted</a:t>
            </a:r>
            <a:r>
              <a:rPr lang="fr-FR" dirty="0"/>
              <a:t> </a:t>
            </a:r>
            <a:r>
              <a:rPr lang="fr-FR" dirty="0" err="1"/>
              <a:t>with</a:t>
            </a:r>
            <a:r>
              <a:rPr lang="fr-FR" dirty="0"/>
              <a:t> the management of a service of </a:t>
            </a:r>
            <a:r>
              <a:rPr lang="fr-FR" dirty="0" err="1"/>
              <a:t>general</a:t>
            </a:r>
            <a:r>
              <a:rPr lang="fr-FR" dirty="0"/>
              <a:t> </a:t>
            </a:r>
            <a:r>
              <a:rPr lang="fr-FR" dirty="0" err="1"/>
              <a:t>economic</a:t>
            </a:r>
            <a:r>
              <a:rPr lang="fr-FR" dirty="0"/>
              <a:t> </a:t>
            </a:r>
            <a:r>
              <a:rPr lang="fr-FR" dirty="0" err="1"/>
              <a:t>interest</a:t>
            </a:r>
            <a:r>
              <a:rPr lang="fr-FR" dirty="0"/>
              <a:t>, </a:t>
            </a:r>
            <a:r>
              <a:rPr lang="fr-FR" dirty="0" err="1"/>
              <a:t>means</a:t>
            </a:r>
            <a:r>
              <a:rPr lang="fr-FR" dirty="0"/>
              <a:t> </a:t>
            </a:r>
            <a:r>
              <a:rPr lang="fr-FR" dirty="0" err="1"/>
              <a:t>that</a:t>
            </a:r>
            <a:r>
              <a:rPr lang="fr-FR" dirty="0"/>
              <a:t> </a:t>
            </a:r>
            <a:r>
              <a:rPr lang="fr-FR" dirty="0" err="1"/>
              <a:t>that</a:t>
            </a:r>
            <a:r>
              <a:rPr lang="fr-FR" dirty="0"/>
              <a:t> condition </a:t>
            </a:r>
            <a:r>
              <a:rPr lang="fr-FR" dirty="0" err="1"/>
              <a:t>should</a:t>
            </a:r>
            <a:r>
              <a:rPr lang="fr-FR" dirty="0"/>
              <a:t> </a:t>
            </a:r>
            <a:r>
              <a:rPr lang="fr-FR" dirty="0" err="1"/>
              <a:t>be</a:t>
            </a:r>
            <a:r>
              <a:rPr lang="fr-FR" dirty="0"/>
              <a:t> </a:t>
            </a:r>
            <a:r>
              <a:rPr lang="fr-FR" dirty="0" err="1"/>
              <a:t>interpreted</a:t>
            </a:r>
            <a:r>
              <a:rPr lang="fr-FR" dirty="0"/>
              <a:t> in the light of </a:t>
            </a:r>
            <a:r>
              <a:rPr lang="fr-FR" dirty="0" err="1"/>
              <a:t>that</a:t>
            </a:r>
            <a:r>
              <a:rPr lang="fr-FR" dirty="0"/>
              <a:t> provision of the </a:t>
            </a:r>
            <a:r>
              <a:rPr lang="fr-FR" dirty="0" err="1"/>
              <a:t>Treaty</a:t>
            </a:r>
            <a:r>
              <a:rPr lang="fr-FR" dirty="0"/>
              <a:t> (</a:t>
            </a:r>
            <a:r>
              <a:rPr lang="fr-FR" dirty="0" err="1"/>
              <a:t>see</a:t>
            </a:r>
            <a:r>
              <a:rPr lang="fr-FR" dirty="0"/>
              <a:t>, to </a:t>
            </a:r>
            <a:r>
              <a:rPr lang="fr-FR" dirty="0" err="1"/>
              <a:t>that</a:t>
            </a:r>
            <a:r>
              <a:rPr lang="fr-FR" dirty="0"/>
              <a:t> </a:t>
            </a:r>
            <a:r>
              <a:rPr lang="fr-FR" dirty="0" err="1"/>
              <a:t>effect</a:t>
            </a:r>
            <a:r>
              <a:rPr lang="fr-FR" dirty="0"/>
              <a:t>, </a:t>
            </a:r>
            <a:r>
              <a:rPr lang="fr-FR" dirty="0" err="1"/>
              <a:t>judgment</a:t>
            </a:r>
            <a:r>
              <a:rPr lang="fr-FR" dirty="0"/>
              <a:t> of 20 April 2010, </a:t>
            </a:r>
            <a:r>
              <a:rPr lang="fr-FR" i="1" dirty="0" err="1"/>
              <a:t>Federutility</a:t>
            </a:r>
            <a:r>
              <a:rPr lang="fr-FR" i="1" dirty="0"/>
              <a:t> and </a:t>
            </a:r>
            <a:r>
              <a:rPr lang="fr-FR" i="1" dirty="0" err="1"/>
              <a:t>Others</a:t>
            </a:r>
            <a:r>
              <a:rPr lang="fr-FR" dirty="0"/>
              <a:t>, C‑265/08, EU:C:2010:205, </a:t>
            </a:r>
            <a:r>
              <a:rPr lang="fr-FR" dirty="0" err="1"/>
              <a:t>paragraph</a:t>
            </a:r>
            <a:r>
              <a:rPr lang="fr-FR" dirty="0"/>
              <a:t> 26).</a:t>
            </a:r>
          </a:p>
          <a:p>
            <a:r>
              <a:rPr lang="fr-FR" dirty="0"/>
              <a:t>39      The Court has </a:t>
            </a:r>
            <a:r>
              <a:rPr lang="fr-FR" dirty="0" err="1"/>
              <a:t>pointed</a:t>
            </a:r>
            <a:r>
              <a:rPr lang="fr-FR" dirty="0"/>
              <a:t> out </a:t>
            </a:r>
            <a:r>
              <a:rPr lang="fr-FR" dirty="0" err="1"/>
              <a:t>that</a:t>
            </a:r>
            <a:r>
              <a:rPr lang="fr-FR" dirty="0"/>
              <a:t> Article 106(2) TFEU </a:t>
            </a:r>
            <a:r>
              <a:rPr lang="fr-FR" dirty="0" err="1"/>
              <a:t>provides</a:t>
            </a:r>
            <a:r>
              <a:rPr lang="fr-FR" dirty="0"/>
              <a:t>, first, </a:t>
            </a:r>
            <a:r>
              <a:rPr lang="fr-FR" dirty="0" err="1"/>
              <a:t>that</a:t>
            </a:r>
            <a:r>
              <a:rPr lang="fr-FR" dirty="0"/>
              <a:t> </a:t>
            </a:r>
            <a:r>
              <a:rPr lang="fr-FR" dirty="0" err="1"/>
              <a:t>undertakings</a:t>
            </a:r>
            <a:r>
              <a:rPr lang="fr-FR" dirty="0"/>
              <a:t> </a:t>
            </a:r>
            <a:r>
              <a:rPr lang="fr-FR" dirty="0" err="1"/>
              <a:t>entrusted</a:t>
            </a:r>
            <a:r>
              <a:rPr lang="fr-FR" dirty="0"/>
              <a:t> </a:t>
            </a:r>
            <a:r>
              <a:rPr lang="fr-FR" dirty="0" err="1"/>
              <a:t>with</a:t>
            </a:r>
            <a:r>
              <a:rPr lang="fr-FR" dirty="0"/>
              <a:t> the </a:t>
            </a:r>
            <a:r>
              <a:rPr lang="fr-FR" dirty="0" err="1"/>
              <a:t>operation</a:t>
            </a:r>
            <a:r>
              <a:rPr lang="fr-FR" dirty="0"/>
              <a:t> of services of </a:t>
            </a:r>
            <a:r>
              <a:rPr lang="fr-FR" dirty="0" err="1"/>
              <a:t>general</a:t>
            </a:r>
            <a:r>
              <a:rPr lang="fr-FR" dirty="0"/>
              <a:t> </a:t>
            </a:r>
            <a:r>
              <a:rPr lang="fr-FR" dirty="0" err="1"/>
              <a:t>economic</a:t>
            </a:r>
            <a:r>
              <a:rPr lang="fr-FR" dirty="0"/>
              <a:t> </a:t>
            </a:r>
            <a:r>
              <a:rPr lang="fr-FR" dirty="0" err="1"/>
              <a:t>interest</a:t>
            </a:r>
            <a:r>
              <a:rPr lang="fr-FR" dirty="0"/>
              <a:t> are </a:t>
            </a:r>
            <a:r>
              <a:rPr lang="fr-FR" dirty="0" err="1"/>
              <a:t>subject</a:t>
            </a:r>
            <a:r>
              <a:rPr lang="fr-FR" dirty="0"/>
              <a:t> to the </a:t>
            </a:r>
            <a:r>
              <a:rPr lang="fr-FR" dirty="0" err="1"/>
              <a:t>rules</a:t>
            </a:r>
            <a:r>
              <a:rPr lang="fr-FR" dirty="0"/>
              <a:t> on </a:t>
            </a:r>
            <a:r>
              <a:rPr lang="fr-FR" dirty="0" err="1"/>
              <a:t>competition</a:t>
            </a:r>
            <a:r>
              <a:rPr lang="fr-FR" dirty="0"/>
              <a:t> in </a:t>
            </a:r>
            <a:r>
              <a:rPr lang="fr-FR" dirty="0" err="1"/>
              <a:t>so</a:t>
            </a:r>
            <a:r>
              <a:rPr lang="fr-FR" dirty="0"/>
              <a:t> far as the application of </a:t>
            </a:r>
            <a:r>
              <a:rPr lang="fr-FR" dirty="0" err="1"/>
              <a:t>such</a:t>
            </a:r>
            <a:r>
              <a:rPr lang="fr-FR" dirty="0"/>
              <a:t> </a:t>
            </a:r>
            <a:r>
              <a:rPr lang="fr-FR" dirty="0" err="1"/>
              <a:t>rules</a:t>
            </a:r>
            <a:r>
              <a:rPr lang="fr-FR" dirty="0"/>
              <a:t> </a:t>
            </a:r>
            <a:r>
              <a:rPr lang="fr-FR" dirty="0" err="1"/>
              <a:t>does</a:t>
            </a:r>
            <a:r>
              <a:rPr lang="fr-FR" dirty="0"/>
              <a:t> not </a:t>
            </a:r>
            <a:r>
              <a:rPr lang="fr-FR" dirty="0" err="1"/>
              <a:t>obstruct</a:t>
            </a:r>
            <a:r>
              <a:rPr lang="fr-FR" dirty="0"/>
              <a:t> the performance, in </a:t>
            </a:r>
            <a:r>
              <a:rPr lang="fr-FR" dirty="0" err="1"/>
              <a:t>law</a:t>
            </a:r>
            <a:r>
              <a:rPr lang="fr-FR" dirty="0"/>
              <a:t> or in </a:t>
            </a:r>
            <a:r>
              <a:rPr lang="fr-FR" dirty="0" err="1"/>
              <a:t>fact</a:t>
            </a:r>
            <a:r>
              <a:rPr lang="fr-FR" dirty="0"/>
              <a:t>, of the </a:t>
            </a:r>
            <a:r>
              <a:rPr lang="fr-FR" dirty="0" err="1"/>
              <a:t>particular</a:t>
            </a:r>
            <a:r>
              <a:rPr lang="fr-FR" dirty="0"/>
              <a:t> </a:t>
            </a:r>
            <a:r>
              <a:rPr lang="fr-FR" dirty="0" err="1"/>
              <a:t>tasks</a:t>
            </a:r>
            <a:r>
              <a:rPr lang="fr-FR" dirty="0"/>
              <a:t> </a:t>
            </a:r>
            <a:r>
              <a:rPr lang="fr-FR" dirty="0" err="1"/>
              <a:t>assigned</a:t>
            </a:r>
            <a:r>
              <a:rPr lang="fr-FR" dirty="0"/>
              <a:t> to </a:t>
            </a:r>
            <a:r>
              <a:rPr lang="fr-FR" dirty="0" err="1"/>
              <a:t>them</a:t>
            </a:r>
            <a:r>
              <a:rPr lang="fr-FR" dirty="0"/>
              <a:t>, and, </a:t>
            </a:r>
            <a:r>
              <a:rPr lang="fr-FR" dirty="0" err="1"/>
              <a:t>secondly</a:t>
            </a:r>
            <a:r>
              <a:rPr lang="fr-FR" dirty="0"/>
              <a:t>, </a:t>
            </a:r>
            <a:r>
              <a:rPr lang="fr-FR" dirty="0" err="1"/>
              <a:t>that</a:t>
            </a:r>
            <a:r>
              <a:rPr lang="fr-FR" dirty="0"/>
              <a:t> the </a:t>
            </a:r>
            <a:r>
              <a:rPr lang="fr-FR" dirty="0" err="1"/>
              <a:t>development</a:t>
            </a:r>
            <a:r>
              <a:rPr lang="fr-FR" dirty="0"/>
              <a:t> of </a:t>
            </a:r>
            <a:r>
              <a:rPr lang="fr-FR" dirty="0" err="1"/>
              <a:t>trade</a:t>
            </a:r>
            <a:r>
              <a:rPr lang="fr-FR" dirty="0"/>
              <a:t> must not </a:t>
            </a:r>
            <a:r>
              <a:rPr lang="fr-FR" dirty="0" err="1"/>
              <a:t>be</a:t>
            </a:r>
            <a:r>
              <a:rPr lang="fr-FR" dirty="0"/>
              <a:t> </a:t>
            </a:r>
            <a:r>
              <a:rPr lang="fr-FR" dirty="0" err="1"/>
              <a:t>affected</a:t>
            </a:r>
            <a:r>
              <a:rPr lang="fr-FR" dirty="0"/>
              <a:t> to an </a:t>
            </a:r>
            <a:r>
              <a:rPr lang="fr-FR" dirty="0" err="1"/>
              <a:t>extent</a:t>
            </a:r>
            <a:r>
              <a:rPr lang="fr-FR" dirty="0"/>
              <a:t> </a:t>
            </a:r>
            <a:r>
              <a:rPr lang="fr-FR" dirty="0" err="1"/>
              <a:t>contrary</a:t>
            </a:r>
            <a:r>
              <a:rPr lang="fr-FR" dirty="0"/>
              <a:t> to the </a:t>
            </a:r>
            <a:r>
              <a:rPr lang="fr-FR" dirty="0" err="1"/>
              <a:t>interests</a:t>
            </a:r>
            <a:r>
              <a:rPr lang="fr-FR" dirty="0"/>
              <a:t> of the Union (</a:t>
            </a:r>
            <a:r>
              <a:rPr lang="fr-FR" dirty="0" err="1"/>
              <a:t>judgment</a:t>
            </a:r>
            <a:r>
              <a:rPr lang="fr-FR" dirty="0"/>
              <a:t> of 20 April 2010 in </a:t>
            </a:r>
            <a:r>
              <a:rPr lang="fr-FR" i="1" dirty="0" err="1"/>
              <a:t>Federutility</a:t>
            </a:r>
            <a:r>
              <a:rPr lang="fr-FR" i="1" dirty="0"/>
              <a:t> and </a:t>
            </a:r>
            <a:r>
              <a:rPr lang="fr-FR" i="1" dirty="0" err="1"/>
              <a:t>Others</a:t>
            </a:r>
            <a:r>
              <a:rPr lang="fr-FR" dirty="0"/>
              <a:t>, C‑265/08, EU:C:2010:205, </a:t>
            </a:r>
            <a:r>
              <a:rPr lang="fr-FR" dirty="0" err="1"/>
              <a:t>paragraph</a:t>
            </a:r>
            <a:r>
              <a:rPr lang="fr-FR" dirty="0"/>
              <a:t> 27</a:t>
            </a:r>
          </a:p>
        </p:txBody>
      </p:sp>
    </p:spTree>
    <p:extLst>
      <p:ext uri="{BB962C8B-B14F-4D97-AF65-F5344CB8AC3E}">
        <p14:creationId xmlns:p14="http://schemas.microsoft.com/office/powerpoint/2010/main" val="1087833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Case Anode</a:t>
            </a:r>
            <a:endParaRPr lang="fr-FR" dirty="0"/>
          </a:p>
        </p:txBody>
      </p:sp>
      <p:sp>
        <p:nvSpPr>
          <p:cNvPr id="3" name="Espace réservé du contenu 2"/>
          <p:cNvSpPr>
            <a:spLocks noGrp="1"/>
          </p:cNvSpPr>
          <p:nvPr>
            <p:ph idx="1"/>
          </p:nvPr>
        </p:nvSpPr>
        <p:spPr>
          <a:xfrm>
            <a:off x="838200" y="1383957"/>
            <a:ext cx="10515600" cy="4793006"/>
          </a:xfrm>
        </p:spPr>
        <p:txBody>
          <a:bodyPr>
            <a:normAutofit fontScale="77500" lnSpcReduction="20000"/>
          </a:bodyPr>
          <a:lstStyle/>
          <a:p>
            <a:r>
              <a:rPr lang="fr-FR" dirty="0"/>
              <a:t>53      As regards the second condition </a:t>
            </a:r>
            <a:r>
              <a:rPr lang="fr-FR" dirty="0" err="1"/>
              <a:t>mentioned</a:t>
            </a:r>
            <a:r>
              <a:rPr lang="fr-FR" dirty="0"/>
              <a:t> in </a:t>
            </a:r>
            <a:r>
              <a:rPr lang="fr-FR" dirty="0" err="1"/>
              <a:t>paragraph</a:t>
            </a:r>
            <a:r>
              <a:rPr lang="fr-FR" dirty="0"/>
              <a:t> 36 </a:t>
            </a:r>
            <a:r>
              <a:rPr lang="fr-FR" dirty="0" err="1"/>
              <a:t>above</a:t>
            </a:r>
            <a:r>
              <a:rPr lang="fr-FR" dirty="0"/>
              <a:t>, compliance </a:t>
            </a:r>
            <a:r>
              <a:rPr lang="fr-FR" dirty="0" err="1"/>
              <a:t>with</a:t>
            </a:r>
            <a:r>
              <a:rPr lang="fr-FR" dirty="0"/>
              <a:t> the </a:t>
            </a:r>
            <a:r>
              <a:rPr lang="fr-FR" dirty="0" err="1"/>
              <a:t>principle</a:t>
            </a:r>
            <a:r>
              <a:rPr lang="fr-FR" dirty="0"/>
              <a:t> of </a:t>
            </a:r>
            <a:r>
              <a:rPr lang="fr-FR" dirty="0" err="1"/>
              <a:t>proportionality</a:t>
            </a:r>
            <a:r>
              <a:rPr lang="fr-FR" dirty="0"/>
              <a:t>, </a:t>
            </a:r>
            <a:r>
              <a:rPr lang="fr-FR" dirty="0" err="1"/>
              <a:t>it</a:t>
            </a:r>
            <a:r>
              <a:rPr lang="fr-FR" dirty="0"/>
              <a:t> </a:t>
            </a:r>
            <a:r>
              <a:rPr lang="fr-FR" dirty="0" err="1"/>
              <a:t>follows</a:t>
            </a:r>
            <a:r>
              <a:rPr lang="fr-FR" dirty="0"/>
              <a:t> </a:t>
            </a:r>
            <a:r>
              <a:rPr lang="fr-FR" dirty="0" err="1"/>
              <a:t>from</a:t>
            </a:r>
            <a:r>
              <a:rPr lang="fr-FR" dirty="0"/>
              <a:t> the </a:t>
            </a:r>
            <a:r>
              <a:rPr lang="fr-FR" dirty="0" err="1"/>
              <a:t>very</a:t>
            </a:r>
            <a:r>
              <a:rPr lang="fr-FR" dirty="0"/>
              <a:t> </a:t>
            </a:r>
            <a:r>
              <a:rPr lang="fr-FR" dirty="0" err="1"/>
              <a:t>wording</a:t>
            </a:r>
            <a:r>
              <a:rPr lang="fr-FR" dirty="0"/>
              <a:t> of Article 106 TFEU </a:t>
            </a:r>
            <a:r>
              <a:rPr lang="fr-FR" dirty="0" err="1"/>
              <a:t>that</a:t>
            </a:r>
            <a:r>
              <a:rPr lang="fr-FR" dirty="0"/>
              <a:t> the public service obligations </a:t>
            </a:r>
            <a:r>
              <a:rPr lang="fr-FR" dirty="0" err="1"/>
              <a:t>which</a:t>
            </a:r>
            <a:r>
              <a:rPr lang="fr-FR" dirty="0"/>
              <a:t> Article 3(2) of Directive 2009/73 </a:t>
            </a:r>
            <a:r>
              <a:rPr lang="fr-FR" dirty="0" err="1"/>
              <a:t>allows</a:t>
            </a:r>
            <a:r>
              <a:rPr lang="fr-FR" dirty="0"/>
              <a:t> to </a:t>
            </a:r>
            <a:r>
              <a:rPr lang="fr-FR" dirty="0" err="1"/>
              <a:t>be</a:t>
            </a:r>
            <a:r>
              <a:rPr lang="fr-FR" dirty="0"/>
              <a:t> </a:t>
            </a:r>
            <a:r>
              <a:rPr lang="fr-FR" dirty="0" err="1"/>
              <a:t>imposed</a:t>
            </a:r>
            <a:r>
              <a:rPr lang="fr-FR" dirty="0"/>
              <a:t> on </a:t>
            </a:r>
            <a:r>
              <a:rPr lang="fr-FR" dirty="0" err="1"/>
              <a:t>undertakings</a:t>
            </a:r>
            <a:r>
              <a:rPr lang="fr-FR" dirty="0"/>
              <a:t> must </a:t>
            </a:r>
            <a:r>
              <a:rPr lang="fr-FR" dirty="0" err="1"/>
              <a:t>comply</a:t>
            </a:r>
            <a:r>
              <a:rPr lang="fr-FR" dirty="0"/>
              <a:t> </a:t>
            </a:r>
            <a:r>
              <a:rPr lang="fr-FR" dirty="0" err="1"/>
              <a:t>with</a:t>
            </a:r>
            <a:r>
              <a:rPr lang="fr-FR" dirty="0"/>
              <a:t> the </a:t>
            </a:r>
            <a:r>
              <a:rPr lang="fr-FR" dirty="0" err="1"/>
              <a:t>principle</a:t>
            </a:r>
            <a:r>
              <a:rPr lang="fr-FR" dirty="0"/>
              <a:t> of </a:t>
            </a:r>
            <a:r>
              <a:rPr lang="fr-FR" dirty="0" err="1"/>
              <a:t>proportionality</a:t>
            </a:r>
            <a:r>
              <a:rPr lang="fr-FR" dirty="0"/>
              <a:t> and, </a:t>
            </a:r>
            <a:r>
              <a:rPr lang="fr-FR" dirty="0" err="1"/>
              <a:t>therefore</a:t>
            </a:r>
            <a:r>
              <a:rPr lang="fr-FR" dirty="0"/>
              <a:t>, </a:t>
            </a:r>
            <a:r>
              <a:rPr lang="fr-FR" dirty="0" err="1"/>
              <a:t>that</a:t>
            </a:r>
            <a:r>
              <a:rPr lang="fr-FR" dirty="0"/>
              <a:t> </a:t>
            </a:r>
            <a:r>
              <a:rPr lang="fr-FR" dirty="0" err="1"/>
              <a:t>those</a:t>
            </a:r>
            <a:r>
              <a:rPr lang="fr-FR" dirty="0"/>
              <a:t> obligations </a:t>
            </a:r>
            <a:r>
              <a:rPr lang="fr-FR" dirty="0" err="1"/>
              <a:t>may</a:t>
            </a:r>
            <a:r>
              <a:rPr lang="fr-FR" dirty="0"/>
              <a:t>, </a:t>
            </a:r>
            <a:r>
              <a:rPr lang="fr-FR" dirty="0" err="1"/>
              <a:t>from</a:t>
            </a:r>
            <a:r>
              <a:rPr lang="fr-FR" dirty="0"/>
              <a:t> 1 July 2007, compromise the </a:t>
            </a:r>
            <a:r>
              <a:rPr lang="fr-FR" dirty="0" err="1"/>
              <a:t>freedom</a:t>
            </a:r>
            <a:r>
              <a:rPr lang="fr-FR" dirty="0"/>
              <a:t> to </a:t>
            </a:r>
            <a:r>
              <a:rPr lang="fr-FR" dirty="0" err="1"/>
              <a:t>determine</a:t>
            </a:r>
            <a:r>
              <a:rPr lang="fr-FR" dirty="0"/>
              <a:t> the </a:t>
            </a:r>
            <a:r>
              <a:rPr lang="fr-FR" dirty="0" err="1"/>
              <a:t>price</a:t>
            </a:r>
            <a:r>
              <a:rPr lang="fr-FR" dirty="0"/>
              <a:t> of </a:t>
            </a:r>
            <a:r>
              <a:rPr lang="fr-FR" dirty="0" err="1"/>
              <a:t>supply</a:t>
            </a:r>
            <a:r>
              <a:rPr lang="fr-FR" dirty="0"/>
              <a:t> of </a:t>
            </a:r>
            <a:r>
              <a:rPr lang="fr-FR" dirty="0" err="1"/>
              <a:t>natural</a:t>
            </a:r>
            <a:r>
              <a:rPr lang="fr-FR" dirty="0"/>
              <a:t> </a:t>
            </a:r>
            <a:r>
              <a:rPr lang="fr-FR" dirty="0" err="1"/>
              <a:t>gas</a:t>
            </a:r>
            <a:r>
              <a:rPr lang="fr-FR" dirty="0"/>
              <a:t> </a:t>
            </a:r>
            <a:r>
              <a:rPr lang="fr-FR" dirty="0" err="1"/>
              <a:t>only</a:t>
            </a:r>
            <a:r>
              <a:rPr lang="fr-FR" dirty="0"/>
              <a:t> in </a:t>
            </a:r>
            <a:r>
              <a:rPr lang="fr-FR" dirty="0" err="1"/>
              <a:t>so</a:t>
            </a:r>
            <a:r>
              <a:rPr lang="fr-FR" dirty="0"/>
              <a:t> far as </a:t>
            </a:r>
            <a:r>
              <a:rPr lang="fr-FR" dirty="0" err="1"/>
              <a:t>is</a:t>
            </a:r>
            <a:r>
              <a:rPr lang="fr-FR" dirty="0"/>
              <a:t> </a:t>
            </a:r>
            <a:r>
              <a:rPr lang="fr-FR" dirty="0" err="1"/>
              <a:t>necessary</a:t>
            </a:r>
            <a:r>
              <a:rPr lang="fr-FR" dirty="0"/>
              <a:t> to </a:t>
            </a:r>
            <a:r>
              <a:rPr lang="fr-FR" dirty="0" err="1"/>
              <a:t>achieve</a:t>
            </a:r>
            <a:r>
              <a:rPr lang="fr-FR" dirty="0"/>
              <a:t> the objective of </a:t>
            </a:r>
            <a:r>
              <a:rPr lang="fr-FR" dirty="0" err="1"/>
              <a:t>general</a:t>
            </a:r>
            <a:r>
              <a:rPr lang="fr-FR" dirty="0"/>
              <a:t> </a:t>
            </a:r>
            <a:r>
              <a:rPr lang="fr-FR" dirty="0" err="1"/>
              <a:t>economic</a:t>
            </a:r>
            <a:r>
              <a:rPr lang="fr-FR" dirty="0"/>
              <a:t> </a:t>
            </a:r>
            <a:r>
              <a:rPr lang="fr-FR" dirty="0" err="1"/>
              <a:t>interest</a:t>
            </a:r>
            <a:r>
              <a:rPr lang="fr-FR" dirty="0"/>
              <a:t> </a:t>
            </a:r>
            <a:r>
              <a:rPr lang="fr-FR" dirty="0" err="1"/>
              <a:t>which</a:t>
            </a:r>
            <a:r>
              <a:rPr lang="fr-FR" dirty="0"/>
              <a:t> </a:t>
            </a:r>
            <a:r>
              <a:rPr lang="fr-FR" dirty="0" err="1"/>
              <a:t>they</a:t>
            </a:r>
            <a:r>
              <a:rPr lang="fr-FR" dirty="0"/>
              <a:t> </a:t>
            </a:r>
            <a:r>
              <a:rPr lang="fr-FR" dirty="0" err="1"/>
              <a:t>pursue</a:t>
            </a:r>
            <a:r>
              <a:rPr lang="fr-FR" dirty="0"/>
              <a:t> and, </a:t>
            </a:r>
            <a:r>
              <a:rPr lang="fr-FR" dirty="0" err="1"/>
              <a:t>consequently</a:t>
            </a:r>
            <a:r>
              <a:rPr lang="fr-FR" dirty="0"/>
              <a:t>, for a </a:t>
            </a:r>
            <a:r>
              <a:rPr lang="fr-FR" dirty="0" err="1"/>
              <a:t>period</a:t>
            </a:r>
            <a:r>
              <a:rPr lang="fr-FR" dirty="0"/>
              <a:t> </a:t>
            </a:r>
            <a:r>
              <a:rPr lang="fr-FR" dirty="0" err="1"/>
              <a:t>that</a:t>
            </a:r>
            <a:r>
              <a:rPr lang="fr-FR" dirty="0"/>
              <a:t> </a:t>
            </a:r>
            <a:r>
              <a:rPr lang="fr-FR" dirty="0" err="1"/>
              <a:t>is</a:t>
            </a:r>
            <a:r>
              <a:rPr lang="fr-FR" dirty="0"/>
              <a:t> </a:t>
            </a:r>
            <a:r>
              <a:rPr lang="fr-FR" dirty="0" err="1"/>
              <a:t>necessarily</a:t>
            </a:r>
            <a:r>
              <a:rPr lang="fr-FR" dirty="0"/>
              <a:t> </a:t>
            </a:r>
            <a:r>
              <a:rPr lang="fr-FR" dirty="0" err="1"/>
              <a:t>limited</a:t>
            </a:r>
            <a:r>
              <a:rPr lang="fr-FR" dirty="0"/>
              <a:t> in time (</a:t>
            </a:r>
            <a:r>
              <a:rPr lang="fr-FR" dirty="0" err="1"/>
              <a:t>see</a:t>
            </a:r>
            <a:r>
              <a:rPr lang="fr-FR" dirty="0"/>
              <a:t>, to </a:t>
            </a:r>
            <a:r>
              <a:rPr lang="fr-FR" dirty="0" err="1"/>
              <a:t>that</a:t>
            </a:r>
            <a:r>
              <a:rPr lang="fr-FR" dirty="0"/>
              <a:t> </a:t>
            </a:r>
            <a:r>
              <a:rPr lang="fr-FR" dirty="0" err="1"/>
              <a:t>effect</a:t>
            </a:r>
            <a:r>
              <a:rPr lang="fr-FR" dirty="0"/>
              <a:t>, </a:t>
            </a:r>
            <a:r>
              <a:rPr lang="fr-FR" dirty="0" err="1"/>
              <a:t>judgment</a:t>
            </a:r>
            <a:r>
              <a:rPr lang="fr-FR" dirty="0"/>
              <a:t> of 20 April 2010, </a:t>
            </a:r>
            <a:r>
              <a:rPr lang="fr-FR" i="1" dirty="0" err="1"/>
              <a:t>Federutility</a:t>
            </a:r>
            <a:r>
              <a:rPr lang="fr-FR" i="1" dirty="0"/>
              <a:t> and </a:t>
            </a:r>
            <a:r>
              <a:rPr lang="fr-FR" i="1" dirty="0" err="1"/>
              <a:t>Others</a:t>
            </a:r>
            <a:r>
              <a:rPr lang="fr-FR" dirty="0"/>
              <a:t>, C‑265/08, EU:C:2010:205, </a:t>
            </a:r>
            <a:r>
              <a:rPr lang="fr-FR" dirty="0" err="1"/>
              <a:t>paragraph</a:t>
            </a:r>
            <a:r>
              <a:rPr lang="fr-FR" dirty="0"/>
              <a:t> 33).</a:t>
            </a:r>
          </a:p>
          <a:p>
            <a:r>
              <a:rPr lang="fr-FR" dirty="0"/>
              <a:t>54      </a:t>
            </a:r>
            <a:r>
              <a:rPr lang="fr-FR" dirty="0" err="1"/>
              <a:t>While</a:t>
            </a:r>
            <a:r>
              <a:rPr lang="fr-FR" dirty="0"/>
              <a:t> </a:t>
            </a:r>
            <a:r>
              <a:rPr lang="fr-FR" dirty="0" err="1"/>
              <a:t>it</a:t>
            </a:r>
            <a:r>
              <a:rPr lang="fr-FR" dirty="0"/>
              <a:t> </a:t>
            </a:r>
            <a:r>
              <a:rPr lang="fr-FR" dirty="0" err="1"/>
              <a:t>is</a:t>
            </a:r>
            <a:r>
              <a:rPr lang="fr-FR" dirty="0"/>
              <a:t> for the </a:t>
            </a:r>
            <a:r>
              <a:rPr lang="fr-FR" dirty="0" err="1"/>
              <a:t>referring</a:t>
            </a:r>
            <a:r>
              <a:rPr lang="fr-FR" dirty="0"/>
              <a:t> court to </a:t>
            </a:r>
            <a:r>
              <a:rPr lang="fr-FR" dirty="0" err="1"/>
              <a:t>assess</a:t>
            </a:r>
            <a:r>
              <a:rPr lang="fr-FR" dirty="0"/>
              <a:t> in the main </a:t>
            </a:r>
            <a:r>
              <a:rPr lang="fr-FR" dirty="0" err="1"/>
              <a:t>proceedings</a:t>
            </a:r>
            <a:r>
              <a:rPr lang="fr-FR" dirty="0"/>
              <a:t> </a:t>
            </a:r>
            <a:r>
              <a:rPr lang="fr-FR" dirty="0" err="1"/>
              <a:t>whether</a:t>
            </a:r>
            <a:r>
              <a:rPr lang="fr-FR" dirty="0"/>
              <a:t> </a:t>
            </a:r>
            <a:r>
              <a:rPr lang="fr-FR" dirty="0" err="1"/>
              <a:t>that</a:t>
            </a:r>
            <a:r>
              <a:rPr lang="fr-FR" dirty="0"/>
              <a:t> </a:t>
            </a:r>
            <a:r>
              <a:rPr lang="fr-FR" dirty="0" err="1"/>
              <a:t>requirement</a:t>
            </a:r>
            <a:r>
              <a:rPr lang="fr-FR" dirty="0"/>
              <a:t> of </a:t>
            </a:r>
            <a:r>
              <a:rPr lang="fr-FR" dirty="0" err="1"/>
              <a:t>proportionality</a:t>
            </a:r>
            <a:r>
              <a:rPr lang="fr-FR" dirty="0"/>
              <a:t> </a:t>
            </a:r>
            <a:r>
              <a:rPr lang="fr-FR" dirty="0" err="1"/>
              <a:t>is</a:t>
            </a:r>
            <a:r>
              <a:rPr lang="fr-FR" dirty="0"/>
              <a:t> </a:t>
            </a:r>
            <a:r>
              <a:rPr lang="fr-FR" dirty="0" err="1"/>
              <a:t>satisfied</a:t>
            </a:r>
            <a:r>
              <a:rPr lang="fr-FR" dirty="0"/>
              <a:t>, </a:t>
            </a:r>
            <a:r>
              <a:rPr lang="fr-FR" dirty="0" err="1"/>
              <a:t>it</a:t>
            </a:r>
            <a:r>
              <a:rPr lang="fr-FR" dirty="0"/>
              <a:t> </a:t>
            </a:r>
            <a:r>
              <a:rPr lang="fr-FR" dirty="0" err="1"/>
              <a:t>is</a:t>
            </a:r>
            <a:r>
              <a:rPr lang="fr-FR" dirty="0"/>
              <a:t>, </a:t>
            </a:r>
            <a:r>
              <a:rPr lang="fr-FR" dirty="0" err="1"/>
              <a:t>however</a:t>
            </a:r>
            <a:r>
              <a:rPr lang="fr-FR" dirty="0"/>
              <a:t>, for the Court to </a:t>
            </a:r>
            <a:r>
              <a:rPr lang="fr-FR" dirty="0" err="1"/>
              <a:t>provide</a:t>
            </a:r>
            <a:r>
              <a:rPr lang="fr-FR" dirty="0"/>
              <a:t> </a:t>
            </a:r>
            <a:r>
              <a:rPr lang="fr-FR" dirty="0" err="1"/>
              <a:t>that</a:t>
            </a:r>
            <a:r>
              <a:rPr lang="fr-FR" dirty="0"/>
              <a:t> court, on the basis of the information </a:t>
            </a:r>
            <a:r>
              <a:rPr lang="fr-FR" dirty="0" err="1"/>
              <a:t>available</a:t>
            </a:r>
            <a:r>
              <a:rPr lang="fr-FR" dirty="0"/>
              <a:t>, </a:t>
            </a:r>
            <a:r>
              <a:rPr lang="fr-FR" dirty="0" err="1"/>
              <a:t>with</a:t>
            </a:r>
            <a:r>
              <a:rPr lang="fr-FR" dirty="0"/>
              <a:t> all the </a:t>
            </a:r>
            <a:r>
              <a:rPr lang="fr-FR" dirty="0" err="1"/>
              <a:t>necessary</a:t>
            </a:r>
            <a:r>
              <a:rPr lang="fr-FR" dirty="0"/>
              <a:t> indications for </a:t>
            </a:r>
            <a:r>
              <a:rPr lang="fr-FR" dirty="0" err="1"/>
              <a:t>that</a:t>
            </a:r>
            <a:r>
              <a:rPr lang="fr-FR" dirty="0"/>
              <a:t> </a:t>
            </a:r>
            <a:r>
              <a:rPr lang="fr-FR" dirty="0" err="1"/>
              <a:t>purpose</a:t>
            </a:r>
            <a:r>
              <a:rPr lang="fr-FR" dirty="0"/>
              <a:t> </a:t>
            </a:r>
            <a:r>
              <a:rPr lang="fr-FR" dirty="0" err="1"/>
              <a:t>from</a:t>
            </a:r>
            <a:r>
              <a:rPr lang="fr-FR" dirty="0"/>
              <a:t> the point of </a:t>
            </a:r>
            <a:r>
              <a:rPr lang="fr-FR" dirty="0" err="1"/>
              <a:t>view</a:t>
            </a:r>
            <a:r>
              <a:rPr lang="fr-FR" dirty="0"/>
              <a:t> of EU </a:t>
            </a:r>
            <a:r>
              <a:rPr lang="fr-FR" dirty="0" err="1"/>
              <a:t>law</a:t>
            </a:r>
            <a:r>
              <a:rPr lang="fr-FR" dirty="0"/>
              <a:t> (</a:t>
            </a:r>
            <a:r>
              <a:rPr lang="fr-FR" dirty="0" err="1"/>
              <a:t>see</a:t>
            </a:r>
            <a:r>
              <a:rPr lang="fr-FR" dirty="0"/>
              <a:t>, to </a:t>
            </a:r>
            <a:r>
              <a:rPr lang="fr-FR" dirty="0" err="1"/>
              <a:t>that</a:t>
            </a:r>
            <a:r>
              <a:rPr lang="fr-FR" dirty="0"/>
              <a:t> </a:t>
            </a:r>
            <a:r>
              <a:rPr lang="fr-FR" dirty="0" err="1"/>
              <a:t>effect</a:t>
            </a:r>
            <a:r>
              <a:rPr lang="fr-FR" dirty="0"/>
              <a:t>, </a:t>
            </a:r>
            <a:r>
              <a:rPr lang="fr-FR" dirty="0" err="1"/>
              <a:t>judgment</a:t>
            </a:r>
            <a:r>
              <a:rPr lang="fr-FR" dirty="0"/>
              <a:t> of 20 April 2010, </a:t>
            </a:r>
            <a:r>
              <a:rPr lang="fr-FR" i="1" dirty="0" err="1"/>
              <a:t>Federutility</a:t>
            </a:r>
            <a:r>
              <a:rPr lang="fr-FR" i="1" dirty="0"/>
              <a:t> and </a:t>
            </a:r>
            <a:r>
              <a:rPr lang="fr-FR" i="1" dirty="0" err="1"/>
              <a:t>Others</a:t>
            </a:r>
            <a:r>
              <a:rPr lang="fr-FR" dirty="0"/>
              <a:t>, C‑265/08, EU:C:2010:205, </a:t>
            </a:r>
            <a:r>
              <a:rPr lang="fr-FR" dirty="0" err="1"/>
              <a:t>paragraph</a:t>
            </a:r>
            <a:r>
              <a:rPr lang="fr-FR" dirty="0"/>
              <a:t> 34).</a:t>
            </a:r>
          </a:p>
          <a:p>
            <a:r>
              <a:rPr lang="en-US" dirty="0"/>
              <a:t>55      Compliance with the principle of proportionality means, first, that the measure in question must be appropriate for securing the objective of general economic interest which it pursues (judgment of 21 December 2011, </a:t>
            </a:r>
            <a:r>
              <a:rPr lang="en-US" i="1" dirty="0"/>
              <a:t>Enel </a:t>
            </a:r>
            <a:r>
              <a:rPr lang="en-US" i="1" dirty="0" err="1"/>
              <a:t>Produzione</a:t>
            </a:r>
            <a:r>
              <a:rPr lang="en-US" dirty="0"/>
              <a:t>, C‑242/10, EU:C:2011:861, paragraph 55).</a:t>
            </a:r>
            <a:endParaRPr lang="fr-FR" dirty="0"/>
          </a:p>
          <a:p>
            <a:endParaRPr lang="fr-FR" dirty="0"/>
          </a:p>
        </p:txBody>
      </p:sp>
    </p:spTree>
    <p:extLst>
      <p:ext uri="{BB962C8B-B14F-4D97-AF65-F5344CB8AC3E}">
        <p14:creationId xmlns:p14="http://schemas.microsoft.com/office/powerpoint/2010/main" val="60602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200" b="1" dirty="0" smtClean="0"/>
              <a:t>I)Network </a:t>
            </a:r>
            <a:r>
              <a:rPr lang="fr-FR" sz="4200" b="1" dirty="0" err="1" smtClean="0"/>
              <a:t>activities</a:t>
            </a:r>
            <a:r>
              <a:rPr lang="fr-FR" sz="4200" b="1" dirty="0" smtClean="0"/>
              <a:t> and services of </a:t>
            </a:r>
            <a:r>
              <a:rPr lang="fr-FR" sz="4200" b="1" dirty="0" err="1" smtClean="0"/>
              <a:t>general</a:t>
            </a:r>
            <a:r>
              <a:rPr lang="fr-FR" sz="4200" b="1" dirty="0" smtClean="0"/>
              <a:t> </a:t>
            </a:r>
            <a:r>
              <a:rPr lang="fr-FR" sz="4200" b="1" dirty="0" err="1" smtClean="0"/>
              <a:t>economic</a:t>
            </a:r>
            <a:r>
              <a:rPr lang="fr-FR" sz="4200" b="1" dirty="0" smtClean="0"/>
              <a:t> </a:t>
            </a:r>
            <a:r>
              <a:rPr lang="fr-FR" sz="4200" b="1" dirty="0" err="1" smtClean="0"/>
              <a:t>interest</a:t>
            </a:r>
            <a:r>
              <a:rPr lang="fr-FR" sz="4200" b="1" dirty="0" smtClean="0"/>
              <a:t> </a:t>
            </a:r>
            <a:endParaRPr lang="fr-FR" sz="4200" b="1" dirty="0"/>
          </a:p>
        </p:txBody>
      </p:sp>
      <p:sp>
        <p:nvSpPr>
          <p:cNvPr id="3" name="Espace réservé du contenu 2"/>
          <p:cNvSpPr>
            <a:spLocks noGrp="1"/>
          </p:cNvSpPr>
          <p:nvPr>
            <p:ph idx="1"/>
          </p:nvPr>
        </p:nvSpPr>
        <p:spPr>
          <a:xfrm>
            <a:off x="838200" y="1690688"/>
            <a:ext cx="10515600" cy="4862512"/>
          </a:xfrm>
        </p:spPr>
        <p:txBody>
          <a:bodyPr>
            <a:normAutofit/>
          </a:bodyPr>
          <a:lstStyle/>
          <a:p>
            <a:pPr marL="0" indent="0" algn="just">
              <a:buNone/>
            </a:pPr>
            <a:r>
              <a:rPr lang="en-US" sz="2500" dirty="0" smtClean="0">
                <a:sym typeface="Wingdings" panose="05000000000000000000" pitchFamily="2" charset="2"/>
              </a:rPr>
              <a:t> </a:t>
            </a:r>
            <a:r>
              <a:rPr lang="en-US" sz="2500" dirty="0" smtClean="0"/>
              <a:t>Network </a:t>
            </a:r>
            <a:r>
              <a:rPr lang="en-US" sz="2500" dirty="0"/>
              <a:t>industries refer to </a:t>
            </a:r>
            <a:r>
              <a:rPr lang="en-US" sz="2500" b="1" dirty="0"/>
              <a:t>services of general economic interest </a:t>
            </a:r>
            <a:r>
              <a:rPr lang="en-US" sz="2500" dirty="0"/>
              <a:t>such as gas, electricity, rail transport and telecommunications - which historically had been </a:t>
            </a:r>
            <a:r>
              <a:rPr lang="en-US" sz="2500" dirty="0" err="1"/>
              <a:t>characterised</a:t>
            </a:r>
            <a:r>
              <a:rPr lang="en-US" sz="2500" dirty="0"/>
              <a:t> by natural monopoly and public ownership. </a:t>
            </a:r>
          </a:p>
          <a:p>
            <a:pPr marL="0" indent="0" algn="just">
              <a:buNone/>
            </a:pPr>
            <a:r>
              <a:rPr lang="en-US" b="1" dirty="0"/>
              <a:t>a) European network industries have been organized as natural monopolies </a:t>
            </a:r>
            <a:r>
              <a:rPr lang="en-US" dirty="0"/>
              <a:t>under public ownership. There have been three main reasons for this type of industrial organization: </a:t>
            </a:r>
            <a:endParaRPr lang="fr-FR" dirty="0"/>
          </a:p>
          <a:p>
            <a:pPr marL="457200" lvl="1" indent="0">
              <a:buNone/>
            </a:pPr>
            <a:r>
              <a:rPr lang="en-US" dirty="0"/>
              <a:t>- natural monopoly due to decreasing average costs over the range of relevant output (</a:t>
            </a:r>
            <a:r>
              <a:rPr lang="en-US" dirty="0" err="1"/>
              <a:t>cours</a:t>
            </a:r>
            <a:r>
              <a:rPr lang="en-US" dirty="0"/>
              <a:t> </a:t>
            </a:r>
            <a:r>
              <a:rPr lang="en-US" dirty="0" err="1"/>
              <a:t>moyens</a:t>
            </a:r>
            <a:r>
              <a:rPr lang="en-US" dirty="0"/>
              <a:t> </a:t>
            </a:r>
            <a:r>
              <a:rPr lang="en-US" dirty="0" err="1"/>
              <a:t>décroissants</a:t>
            </a:r>
            <a:r>
              <a:rPr lang="en-US" dirty="0"/>
              <a:t> </a:t>
            </a:r>
            <a:r>
              <a:rPr lang="en-US" dirty="0" err="1"/>
              <a:t>sur</a:t>
            </a:r>
            <a:r>
              <a:rPr lang="en-US" dirty="0"/>
              <a:t> longue </a:t>
            </a:r>
            <a:r>
              <a:rPr lang="en-US" dirty="0" err="1"/>
              <a:t>échelle</a:t>
            </a:r>
            <a:r>
              <a:rPr lang="en-US" dirty="0"/>
              <a:t>);  </a:t>
            </a:r>
            <a:endParaRPr lang="fr-FR" dirty="0"/>
          </a:p>
          <a:p>
            <a:pPr marL="457200" lvl="1" indent="0">
              <a:buNone/>
            </a:pPr>
            <a:r>
              <a:rPr lang="en-US" dirty="0"/>
              <a:t>- non-divisibility of the network and high cost of duplicating the network infrastructure (</a:t>
            </a:r>
            <a:r>
              <a:rPr lang="en-US" dirty="0" err="1"/>
              <a:t>coût</a:t>
            </a:r>
            <a:r>
              <a:rPr lang="en-US" dirty="0"/>
              <a:t> pour </a:t>
            </a:r>
            <a:r>
              <a:rPr lang="en-US" dirty="0" err="1"/>
              <a:t>dupliquer</a:t>
            </a:r>
            <a:r>
              <a:rPr lang="en-US" dirty="0"/>
              <a:t> </a:t>
            </a:r>
            <a:r>
              <a:rPr lang="en-US" dirty="0" err="1"/>
              <a:t>l’infrastructure</a:t>
            </a:r>
            <a:r>
              <a:rPr lang="en-US" dirty="0"/>
              <a:t>);  </a:t>
            </a:r>
            <a:endParaRPr lang="fr-FR" dirty="0"/>
          </a:p>
          <a:p>
            <a:pPr marL="457200" lvl="1" indent="0">
              <a:buNone/>
            </a:pPr>
            <a:r>
              <a:rPr lang="en-US" dirty="0"/>
              <a:t>- public service obligations (ex. Gas directive)</a:t>
            </a:r>
            <a:endParaRPr lang="fr-FR" dirty="0"/>
          </a:p>
          <a:p>
            <a:pPr marL="0" indent="0">
              <a:buNone/>
            </a:pPr>
            <a:endParaRPr lang="fr-FR" dirty="0"/>
          </a:p>
          <a:p>
            <a:pPr>
              <a:buFontTx/>
              <a:buChar char="-"/>
            </a:pPr>
            <a:endParaRPr lang="fr-FR" dirty="0"/>
          </a:p>
        </p:txBody>
      </p:sp>
    </p:spTree>
    <p:extLst>
      <p:ext uri="{BB962C8B-B14F-4D97-AF65-F5344CB8AC3E}">
        <p14:creationId xmlns:p14="http://schemas.microsoft.com/office/powerpoint/2010/main" val="2288628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420129"/>
            <a:ext cx="10515600" cy="963827"/>
          </a:xfrm>
        </p:spPr>
        <p:txBody>
          <a:bodyPr/>
          <a:lstStyle/>
          <a:p>
            <a:r>
              <a:rPr lang="fr-FR" dirty="0" smtClean="0"/>
              <a:t>Case Anode </a:t>
            </a:r>
            <a:endParaRPr lang="fr-FR" dirty="0"/>
          </a:p>
        </p:txBody>
      </p:sp>
      <p:sp>
        <p:nvSpPr>
          <p:cNvPr id="3" name="Espace réservé du contenu 2"/>
          <p:cNvSpPr>
            <a:spLocks noGrp="1"/>
          </p:cNvSpPr>
          <p:nvPr>
            <p:ph idx="1"/>
          </p:nvPr>
        </p:nvSpPr>
        <p:spPr>
          <a:xfrm>
            <a:off x="838200" y="1449859"/>
            <a:ext cx="10515600" cy="4727104"/>
          </a:xfrm>
        </p:spPr>
        <p:txBody>
          <a:bodyPr>
            <a:normAutofit fontScale="70000" lnSpcReduction="20000"/>
          </a:bodyPr>
          <a:lstStyle/>
          <a:p>
            <a:r>
              <a:rPr lang="fr-FR" dirty="0"/>
              <a:t>65      </a:t>
            </a:r>
            <a:r>
              <a:rPr lang="fr-FR" dirty="0" err="1"/>
              <a:t>According</a:t>
            </a:r>
            <a:r>
              <a:rPr lang="fr-FR" dirty="0"/>
              <a:t> to the </a:t>
            </a:r>
            <a:r>
              <a:rPr lang="fr-FR" dirty="0" err="1"/>
              <a:t>order</a:t>
            </a:r>
            <a:r>
              <a:rPr lang="fr-FR" dirty="0"/>
              <a:t> for </a:t>
            </a:r>
            <a:r>
              <a:rPr lang="fr-FR" dirty="0" err="1"/>
              <a:t>reference</a:t>
            </a:r>
            <a:r>
              <a:rPr lang="fr-FR" dirty="0"/>
              <a:t>, the intervention at issue in the main </a:t>
            </a:r>
            <a:r>
              <a:rPr lang="fr-FR" dirty="0" err="1"/>
              <a:t>proceedings</a:t>
            </a:r>
            <a:r>
              <a:rPr lang="fr-FR" dirty="0"/>
              <a:t> </a:t>
            </a:r>
            <a:r>
              <a:rPr lang="fr-FR" dirty="0" err="1"/>
              <a:t>is</a:t>
            </a:r>
            <a:r>
              <a:rPr lang="fr-FR" dirty="0"/>
              <a:t> </a:t>
            </a:r>
            <a:r>
              <a:rPr lang="fr-FR" dirty="0" err="1"/>
              <a:t>based</a:t>
            </a:r>
            <a:r>
              <a:rPr lang="fr-FR" dirty="0"/>
              <a:t> on the </a:t>
            </a:r>
            <a:r>
              <a:rPr lang="fr-FR" dirty="0" err="1"/>
              <a:t>principle</a:t>
            </a:r>
            <a:r>
              <a:rPr lang="fr-FR" dirty="0"/>
              <a:t> of </a:t>
            </a:r>
            <a:r>
              <a:rPr lang="fr-FR" dirty="0" err="1"/>
              <a:t>covering</a:t>
            </a:r>
            <a:r>
              <a:rPr lang="fr-FR" dirty="0"/>
              <a:t> all the </a:t>
            </a:r>
            <a:r>
              <a:rPr lang="fr-FR" dirty="0" err="1"/>
              <a:t>costs</a:t>
            </a:r>
            <a:r>
              <a:rPr lang="fr-FR" dirty="0"/>
              <a:t> of the </a:t>
            </a:r>
            <a:r>
              <a:rPr lang="fr-FR" dirty="0" err="1"/>
              <a:t>incumbent</a:t>
            </a:r>
            <a:r>
              <a:rPr lang="fr-FR" dirty="0"/>
              <a:t> supplier by </a:t>
            </a:r>
            <a:r>
              <a:rPr lang="fr-FR" dirty="0" err="1"/>
              <a:t>applying</a:t>
            </a:r>
            <a:r>
              <a:rPr lang="fr-FR" dirty="0"/>
              <a:t> a formula </a:t>
            </a:r>
            <a:r>
              <a:rPr lang="fr-FR" dirty="0" err="1"/>
              <a:t>representing</a:t>
            </a:r>
            <a:r>
              <a:rPr lang="fr-FR" dirty="0"/>
              <a:t> </a:t>
            </a:r>
            <a:r>
              <a:rPr lang="fr-FR" dirty="0" err="1"/>
              <a:t>its</a:t>
            </a:r>
            <a:r>
              <a:rPr lang="fr-FR" dirty="0"/>
              <a:t> </a:t>
            </a:r>
            <a:r>
              <a:rPr lang="fr-FR" dirty="0" err="1"/>
              <a:t>costs</a:t>
            </a:r>
            <a:r>
              <a:rPr lang="fr-FR" dirty="0"/>
              <a:t> of </a:t>
            </a:r>
            <a:r>
              <a:rPr lang="fr-FR" dirty="0" err="1"/>
              <a:t>supply</a:t>
            </a:r>
            <a:r>
              <a:rPr lang="fr-FR" dirty="0"/>
              <a:t> and a </a:t>
            </a:r>
            <a:r>
              <a:rPr lang="fr-FR" dirty="0" err="1"/>
              <a:t>methodology</a:t>
            </a:r>
            <a:r>
              <a:rPr lang="fr-FR" dirty="0"/>
              <a:t> for </a:t>
            </a:r>
            <a:r>
              <a:rPr lang="fr-FR" dirty="0" err="1"/>
              <a:t>assessing</a:t>
            </a:r>
            <a:r>
              <a:rPr lang="fr-FR" dirty="0"/>
              <a:t> </a:t>
            </a:r>
            <a:r>
              <a:rPr lang="fr-FR" dirty="0" err="1"/>
              <a:t>its</a:t>
            </a:r>
            <a:r>
              <a:rPr lang="fr-FR" dirty="0"/>
              <a:t> </a:t>
            </a:r>
            <a:r>
              <a:rPr lang="fr-FR" dirty="0" err="1"/>
              <a:t>costs</a:t>
            </a:r>
            <a:r>
              <a:rPr lang="fr-FR" dirty="0"/>
              <a:t> </a:t>
            </a:r>
            <a:r>
              <a:rPr lang="fr-FR" dirty="0" err="1"/>
              <a:t>other</a:t>
            </a:r>
            <a:r>
              <a:rPr lang="fr-FR" dirty="0"/>
              <a:t> </a:t>
            </a:r>
            <a:r>
              <a:rPr lang="fr-FR" dirty="0" err="1"/>
              <a:t>than</a:t>
            </a:r>
            <a:r>
              <a:rPr lang="fr-FR" dirty="0"/>
              <a:t> </a:t>
            </a:r>
            <a:r>
              <a:rPr lang="fr-FR" dirty="0" err="1"/>
              <a:t>those</a:t>
            </a:r>
            <a:r>
              <a:rPr lang="fr-FR" dirty="0"/>
              <a:t> of </a:t>
            </a:r>
            <a:r>
              <a:rPr lang="fr-FR" dirty="0" err="1"/>
              <a:t>supply</a:t>
            </a:r>
            <a:r>
              <a:rPr lang="fr-FR" dirty="0"/>
              <a:t>, </a:t>
            </a:r>
            <a:r>
              <a:rPr lang="fr-FR" dirty="0" err="1"/>
              <a:t>drawn</a:t>
            </a:r>
            <a:r>
              <a:rPr lang="fr-FR" dirty="0"/>
              <a:t> up </a:t>
            </a:r>
            <a:r>
              <a:rPr lang="fr-FR" dirty="0" err="1"/>
              <a:t>following</a:t>
            </a:r>
            <a:r>
              <a:rPr lang="fr-FR" dirty="0"/>
              <a:t> an </a:t>
            </a:r>
            <a:r>
              <a:rPr lang="fr-FR" dirty="0" err="1"/>
              <a:t>annual</a:t>
            </a:r>
            <a:r>
              <a:rPr lang="fr-FR" dirty="0"/>
              <a:t> </a:t>
            </a:r>
            <a:r>
              <a:rPr lang="fr-FR" dirty="0" err="1"/>
              <a:t>analysis</a:t>
            </a:r>
            <a:r>
              <a:rPr lang="fr-FR" dirty="0"/>
              <a:t> of the </a:t>
            </a:r>
            <a:r>
              <a:rPr lang="fr-FR" dirty="0" err="1"/>
              <a:t>development</a:t>
            </a:r>
            <a:r>
              <a:rPr lang="fr-FR" dirty="0"/>
              <a:t> of </a:t>
            </a:r>
            <a:r>
              <a:rPr lang="fr-FR" dirty="0" err="1"/>
              <a:t>costs</a:t>
            </a:r>
            <a:r>
              <a:rPr lang="fr-FR" dirty="0"/>
              <a:t> by the </a:t>
            </a:r>
            <a:r>
              <a:rPr lang="fr-FR" dirty="0" err="1"/>
              <a:t>regulatory</a:t>
            </a:r>
            <a:r>
              <a:rPr lang="fr-FR" dirty="0"/>
              <a:t> </a:t>
            </a:r>
            <a:r>
              <a:rPr lang="fr-FR" dirty="0" err="1"/>
              <a:t>authority</a:t>
            </a:r>
            <a:r>
              <a:rPr lang="fr-FR" dirty="0"/>
              <a:t>.</a:t>
            </a:r>
          </a:p>
          <a:p>
            <a:r>
              <a:rPr lang="en-US" dirty="0"/>
              <a:t>66      In this connection, the requirement of necessity means in principle that the component of the gas price must be identified in which intervention is necessary in order to achieve the objective pursued by the State intervention (see, by analogy, judgment of 20 April 2010, </a:t>
            </a:r>
            <a:r>
              <a:rPr lang="en-US" i="1" dirty="0" err="1"/>
              <a:t>Federutility</a:t>
            </a:r>
            <a:r>
              <a:rPr lang="en-US" i="1" dirty="0"/>
              <a:t> and Others</a:t>
            </a:r>
            <a:r>
              <a:rPr lang="en-US" dirty="0"/>
              <a:t>, C‑265/08, EU:C:2010:205, paragraphs 36 and 38). </a:t>
            </a:r>
            <a:r>
              <a:rPr lang="fr-FR" dirty="0"/>
              <a:t>It </a:t>
            </a:r>
            <a:r>
              <a:rPr lang="fr-FR" dirty="0" err="1"/>
              <a:t>is</a:t>
            </a:r>
            <a:r>
              <a:rPr lang="fr-FR" dirty="0"/>
              <a:t> for the </a:t>
            </a:r>
            <a:r>
              <a:rPr lang="fr-FR" dirty="0" err="1"/>
              <a:t>referring</a:t>
            </a:r>
            <a:r>
              <a:rPr lang="fr-FR" dirty="0"/>
              <a:t> court to </a:t>
            </a:r>
            <a:r>
              <a:rPr lang="fr-FR" dirty="0" err="1"/>
              <a:t>assess</a:t>
            </a:r>
            <a:r>
              <a:rPr lang="fr-FR" dirty="0"/>
              <a:t> </a:t>
            </a:r>
            <a:r>
              <a:rPr lang="fr-FR" dirty="0" err="1"/>
              <a:t>whether</a:t>
            </a:r>
            <a:r>
              <a:rPr lang="fr-FR" dirty="0"/>
              <a:t> the </a:t>
            </a:r>
            <a:r>
              <a:rPr lang="fr-FR" dirty="0" err="1"/>
              <a:t>method</a:t>
            </a:r>
            <a:r>
              <a:rPr lang="fr-FR" dirty="0"/>
              <a:t> of intervention in </a:t>
            </a:r>
            <a:r>
              <a:rPr lang="fr-FR" dirty="0" err="1"/>
              <a:t>prices</a:t>
            </a:r>
            <a:r>
              <a:rPr lang="fr-FR" dirty="0"/>
              <a:t> </a:t>
            </a:r>
            <a:r>
              <a:rPr lang="fr-FR" dirty="0" err="1"/>
              <a:t>used</a:t>
            </a:r>
            <a:r>
              <a:rPr lang="fr-FR" dirty="0"/>
              <a:t> </a:t>
            </a:r>
            <a:r>
              <a:rPr lang="fr-FR" dirty="0" err="1"/>
              <a:t>does</a:t>
            </a:r>
            <a:r>
              <a:rPr lang="fr-FR" dirty="0"/>
              <a:t> not go </a:t>
            </a:r>
            <a:r>
              <a:rPr lang="fr-FR" dirty="0" err="1"/>
              <a:t>beyond</a:t>
            </a:r>
            <a:r>
              <a:rPr lang="fr-FR" dirty="0"/>
              <a:t> </a:t>
            </a:r>
            <a:r>
              <a:rPr lang="fr-FR" dirty="0" err="1"/>
              <a:t>what</a:t>
            </a:r>
            <a:r>
              <a:rPr lang="fr-FR" dirty="0"/>
              <a:t> </a:t>
            </a:r>
            <a:r>
              <a:rPr lang="fr-FR" dirty="0" err="1"/>
              <a:t>is</a:t>
            </a:r>
            <a:r>
              <a:rPr lang="fr-FR" dirty="0"/>
              <a:t> </a:t>
            </a:r>
            <a:r>
              <a:rPr lang="fr-FR" dirty="0" err="1"/>
              <a:t>necessary</a:t>
            </a:r>
            <a:r>
              <a:rPr lang="fr-FR" dirty="0"/>
              <a:t> for </a:t>
            </a:r>
            <a:r>
              <a:rPr lang="fr-FR" dirty="0" err="1"/>
              <a:t>achieving</a:t>
            </a:r>
            <a:r>
              <a:rPr lang="fr-FR" dirty="0"/>
              <a:t> the objectives of </a:t>
            </a:r>
            <a:r>
              <a:rPr lang="fr-FR" dirty="0" err="1"/>
              <a:t>general</a:t>
            </a:r>
            <a:r>
              <a:rPr lang="fr-FR" dirty="0"/>
              <a:t> </a:t>
            </a:r>
            <a:r>
              <a:rPr lang="fr-FR" dirty="0" err="1"/>
              <a:t>economic</a:t>
            </a:r>
            <a:r>
              <a:rPr lang="fr-FR" dirty="0"/>
              <a:t> </a:t>
            </a:r>
            <a:r>
              <a:rPr lang="fr-FR" dirty="0" err="1"/>
              <a:t>interest</a:t>
            </a:r>
            <a:r>
              <a:rPr lang="fr-FR" dirty="0"/>
              <a:t> </a:t>
            </a:r>
            <a:r>
              <a:rPr lang="fr-FR" dirty="0" err="1"/>
              <a:t>pursued</a:t>
            </a:r>
            <a:r>
              <a:rPr lang="fr-FR" dirty="0"/>
              <a:t> and </a:t>
            </a:r>
            <a:r>
              <a:rPr lang="fr-FR" dirty="0" err="1"/>
              <a:t>whether</a:t>
            </a:r>
            <a:r>
              <a:rPr lang="fr-FR" dirty="0"/>
              <a:t> </a:t>
            </a:r>
            <a:r>
              <a:rPr lang="fr-FR" dirty="0" err="1"/>
              <a:t>there</a:t>
            </a:r>
            <a:r>
              <a:rPr lang="fr-FR" dirty="0"/>
              <a:t> are no </a:t>
            </a:r>
            <a:r>
              <a:rPr lang="fr-FR" dirty="0" err="1"/>
              <a:t>appropriate</a:t>
            </a:r>
            <a:r>
              <a:rPr lang="fr-FR" dirty="0"/>
              <a:t> </a:t>
            </a:r>
            <a:r>
              <a:rPr lang="fr-FR" dirty="0" err="1"/>
              <a:t>measures</a:t>
            </a:r>
            <a:r>
              <a:rPr lang="fr-FR" dirty="0"/>
              <a:t> </a:t>
            </a:r>
            <a:r>
              <a:rPr lang="fr-FR" dirty="0" err="1"/>
              <a:t>that</a:t>
            </a:r>
            <a:r>
              <a:rPr lang="fr-FR" dirty="0"/>
              <a:t> are </a:t>
            </a:r>
            <a:r>
              <a:rPr lang="fr-FR" dirty="0" err="1"/>
              <a:t>less</a:t>
            </a:r>
            <a:r>
              <a:rPr lang="fr-FR" dirty="0"/>
              <a:t> restrictive.</a:t>
            </a:r>
          </a:p>
          <a:p>
            <a:r>
              <a:rPr lang="en-US" dirty="0"/>
              <a:t>67      Fourthly, the requirement of necessity must also be assessed with regard to the scope </a:t>
            </a:r>
            <a:r>
              <a:rPr lang="en-US" i="1" dirty="0" err="1"/>
              <a:t>ratione</a:t>
            </a:r>
            <a:r>
              <a:rPr lang="en-US" i="1" dirty="0"/>
              <a:t> personae</a:t>
            </a:r>
            <a:r>
              <a:rPr lang="en-US" dirty="0"/>
              <a:t> of the measure in question and, more particularly, its beneficiaries (judgment of 20 April 2010, </a:t>
            </a:r>
            <a:r>
              <a:rPr lang="en-US" i="1" dirty="0" err="1"/>
              <a:t>Federutility</a:t>
            </a:r>
            <a:r>
              <a:rPr lang="en-US" i="1" dirty="0"/>
              <a:t> and Others</a:t>
            </a:r>
            <a:r>
              <a:rPr lang="en-US" dirty="0"/>
              <a:t>, C‑265/08, EU:C:2010:205, paragraph 39).</a:t>
            </a:r>
            <a:endParaRPr lang="fr-FR" dirty="0"/>
          </a:p>
          <a:p>
            <a:r>
              <a:rPr lang="fr-FR" dirty="0"/>
              <a:t>68      In </a:t>
            </a:r>
            <a:r>
              <a:rPr lang="fr-FR" dirty="0" err="1"/>
              <a:t>this</a:t>
            </a:r>
            <a:r>
              <a:rPr lang="fr-FR" dirty="0"/>
              <a:t> respect, </a:t>
            </a:r>
            <a:r>
              <a:rPr lang="fr-FR" dirty="0" err="1"/>
              <a:t>it</a:t>
            </a:r>
            <a:r>
              <a:rPr lang="fr-FR" dirty="0"/>
              <a:t> must </a:t>
            </a:r>
            <a:r>
              <a:rPr lang="fr-FR" dirty="0" err="1"/>
              <a:t>be</a:t>
            </a:r>
            <a:r>
              <a:rPr lang="fr-FR" dirty="0"/>
              <a:t> </a:t>
            </a:r>
            <a:r>
              <a:rPr lang="fr-FR" dirty="0" err="1"/>
              <a:t>examined</a:t>
            </a:r>
            <a:r>
              <a:rPr lang="fr-FR" dirty="0"/>
              <a:t> to </a:t>
            </a:r>
            <a:r>
              <a:rPr lang="fr-FR" dirty="0" err="1"/>
              <a:t>what</a:t>
            </a:r>
            <a:r>
              <a:rPr lang="fr-FR" dirty="0"/>
              <a:t> </a:t>
            </a:r>
            <a:r>
              <a:rPr lang="fr-FR" dirty="0" err="1"/>
              <a:t>extent</a:t>
            </a:r>
            <a:r>
              <a:rPr lang="fr-FR" dirty="0"/>
              <a:t> the State intervention at issue in the main </a:t>
            </a:r>
            <a:r>
              <a:rPr lang="fr-FR" dirty="0" err="1"/>
              <a:t>proceedings</a:t>
            </a:r>
            <a:r>
              <a:rPr lang="fr-FR" dirty="0"/>
              <a:t> </a:t>
            </a:r>
            <a:r>
              <a:rPr lang="fr-FR" dirty="0" err="1"/>
              <a:t>benefits</a:t>
            </a:r>
            <a:r>
              <a:rPr lang="fr-FR" dirty="0"/>
              <a:t> </a:t>
            </a:r>
            <a:r>
              <a:rPr lang="fr-FR" dirty="0" err="1"/>
              <a:t>individuals</a:t>
            </a:r>
            <a:r>
              <a:rPr lang="fr-FR" dirty="0"/>
              <a:t> and </a:t>
            </a:r>
            <a:r>
              <a:rPr lang="fr-FR" dirty="0" err="1"/>
              <a:t>undertakings</a:t>
            </a:r>
            <a:r>
              <a:rPr lang="fr-FR" dirty="0"/>
              <a:t> </a:t>
            </a:r>
            <a:r>
              <a:rPr lang="fr-FR" dirty="0" err="1"/>
              <a:t>respectively</a:t>
            </a:r>
            <a:r>
              <a:rPr lang="fr-FR" dirty="0"/>
              <a:t> as final </a:t>
            </a:r>
            <a:r>
              <a:rPr lang="fr-FR" dirty="0" err="1"/>
              <a:t>consumers</a:t>
            </a:r>
            <a:r>
              <a:rPr lang="fr-FR" dirty="0"/>
              <a:t> of </a:t>
            </a:r>
            <a:r>
              <a:rPr lang="fr-FR" dirty="0" err="1"/>
              <a:t>gas</a:t>
            </a:r>
            <a:r>
              <a:rPr lang="fr-FR" dirty="0"/>
              <a:t>.</a:t>
            </a:r>
          </a:p>
          <a:p>
            <a:endParaRPr lang="fr-FR" dirty="0"/>
          </a:p>
        </p:txBody>
      </p:sp>
    </p:spTree>
    <p:extLst>
      <p:ext uri="{BB962C8B-B14F-4D97-AF65-F5344CB8AC3E}">
        <p14:creationId xmlns:p14="http://schemas.microsoft.com/office/powerpoint/2010/main" val="1752548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0635" y="92530"/>
            <a:ext cx="11591365" cy="5552289"/>
          </a:xfrm>
          <a:prstGeom prst="rect">
            <a:avLst/>
          </a:prstGeom>
        </p:spPr>
        <p:txBody>
          <a:bodyPr wrap="square">
            <a:spAutoFit/>
          </a:bodyPr>
          <a:lstStyle/>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b) Barriers to entry and expansion</a:t>
            </a:r>
            <a:endParaRPr lang="fr-FR"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Barriers to entry and expansion are key to identifying dominance, as they affect the durability of market power over time. The following might be considered to be barriers to expansion or entry: </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Legal barriers </a:t>
            </a:r>
            <a:r>
              <a:rPr lang="en-US" dirty="0">
                <a:latin typeface="Calibri" panose="020F0502020204030204" pitchFamily="34" charset="0"/>
                <a:ea typeface="Calibri" panose="020F0502020204030204" pitchFamily="34" charset="0"/>
                <a:cs typeface="Times New Roman" panose="02020603050405020304" pitchFamily="18" charset="0"/>
              </a:rPr>
              <a:t>: legislation may limit the number of market participants – for example, a </a:t>
            </a:r>
            <a:r>
              <a:rPr lang="en-US" dirty="0" err="1">
                <a:latin typeface="Calibri" panose="020F0502020204030204" pitchFamily="34" charset="0"/>
                <a:ea typeface="Calibri" panose="020F0502020204030204" pitchFamily="34" charset="0"/>
                <a:cs typeface="Times New Roman" panose="02020603050405020304" pitchFamily="18" charset="0"/>
              </a:rPr>
              <a:t>licence</a:t>
            </a:r>
            <a:r>
              <a:rPr lang="en-US" dirty="0">
                <a:latin typeface="Calibri" panose="020F0502020204030204" pitchFamily="34" charset="0"/>
                <a:ea typeface="Calibri" panose="020F0502020204030204" pitchFamily="34" charset="0"/>
                <a:cs typeface="Times New Roman" panose="02020603050405020304" pitchFamily="18" charset="0"/>
              </a:rPr>
              <a:t> may be required to operate a mobile phone network;</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Capacity constraint </a:t>
            </a:r>
            <a:r>
              <a:rPr lang="en-US" dirty="0">
                <a:latin typeface="Calibri" panose="020F0502020204030204" pitchFamily="34" charset="0"/>
                <a:ea typeface="Calibri" panose="020F0502020204030204" pitchFamily="34" charset="0"/>
                <a:cs typeface="Times New Roman" panose="02020603050405020304" pitchFamily="18" charset="0"/>
              </a:rPr>
              <a:t>: it might not be possible for a firm to expand if, for example, it lacks the capacity to increase production;</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Sunk costs</a:t>
            </a:r>
            <a:r>
              <a:rPr lang="en-US" dirty="0">
                <a:latin typeface="Calibri" panose="020F0502020204030204" pitchFamily="34" charset="0"/>
                <a:ea typeface="Calibri" panose="020F0502020204030204" pitchFamily="34" charset="0"/>
                <a:cs typeface="Times New Roman" panose="02020603050405020304" pitchFamily="18" charset="0"/>
              </a:rPr>
              <a:t>: these are costs that will be lost if the new entrant fails – for example, advertising costs cannot be recovered, whereas it might be possible to sell machines to recoup some of the initial outlay; the higher they are the more they deter new companies from entering into a market;</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a:t>
            </a:r>
            <a:r>
              <a:rPr lang="en-US" b="1" dirty="0">
                <a:latin typeface="Calibri" panose="020F0502020204030204" pitchFamily="34" charset="0"/>
                <a:ea typeface="Calibri" panose="020F0502020204030204" pitchFamily="34" charset="0"/>
                <a:cs typeface="Times New Roman" panose="02020603050405020304" pitchFamily="18" charset="0"/>
              </a:rPr>
              <a:t>Economy of scale and scope</a:t>
            </a:r>
            <a:r>
              <a:rPr lang="en-US" dirty="0">
                <a:latin typeface="Calibri" panose="020F0502020204030204" pitchFamily="34" charset="0"/>
                <a:ea typeface="Calibri" panose="020F0502020204030204" pitchFamily="34" charset="0"/>
                <a:cs typeface="Times New Roman" panose="02020603050405020304" pitchFamily="18" charset="0"/>
              </a:rPr>
              <a:t>: newcomers might not be able to produce at the same (low) cost as the potentially dominant company, due to economies of scale;</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b="1" dirty="0">
                <a:latin typeface="Calibri" panose="020F0502020204030204" pitchFamily="34" charset="0"/>
                <a:ea typeface="Calibri" panose="020F0502020204030204" pitchFamily="34" charset="0"/>
                <a:cs typeface="Times New Roman" panose="02020603050405020304" pitchFamily="18" charset="0"/>
              </a:rPr>
              <a:t>• Established </a:t>
            </a:r>
            <a:r>
              <a:rPr lang="en-US" dirty="0">
                <a:latin typeface="Calibri" panose="020F0502020204030204" pitchFamily="34" charset="0"/>
                <a:ea typeface="Calibri" panose="020F0502020204030204" pitchFamily="34" charset="0"/>
                <a:cs typeface="Times New Roman" panose="02020603050405020304" pitchFamily="18" charset="0"/>
              </a:rPr>
              <a:t>reputation and experience of a firm: it may be difficult to challenge the experience of a well-established firm, especially if it has an excellent reputation with customers; or</a:t>
            </a:r>
            <a:endParaRPr lang="fr-FR"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 Lack of Switching costs: in some markets, it may be expensive for customers to switch to a new supplier – for example, because a reusable from a new supplier can only be used on a new machine</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537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293408"/>
            <a:ext cx="10515600" cy="1325563"/>
          </a:xfrm>
        </p:spPr>
        <p:txBody>
          <a:bodyPr>
            <a:normAutofit/>
          </a:bodyPr>
          <a:lstStyle/>
          <a:p>
            <a:r>
              <a:rPr lang="fr-FR" sz="1800" b="1" dirty="0"/>
              <a:t>c) A </a:t>
            </a:r>
            <a:r>
              <a:rPr lang="fr-FR" sz="1800" b="1" dirty="0" err="1"/>
              <a:t>specific</a:t>
            </a:r>
            <a:r>
              <a:rPr lang="fr-FR" sz="1800" b="1" dirty="0"/>
              <a:t> </a:t>
            </a:r>
            <a:r>
              <a:rPr lang="fr-FR" sz="1800" b="1" dirty="0" err="1"/>
              <a:t>equilibrium</a:t>
            </a:r>
            <a:r>
              <a:rPr lang="fr-FR" sz="1800" b="1" dirty="0"/>
              <a:t/>
            </a:r>
            <a:br>
              <a:rPr lang="fr-FR" sz="1800" b="1" dirty="0"/>
            </a:br>
            <a:r>
              <a:rPr lang="fr-FR" sz="1800" b="1" dirty="0"/>
              <a:t/>
            </a:r>
            <a:br>
              <a:rPr lang="fr-FR" sz="1800" b="1" dirty="0"/>
            </a:br>
            <a:endParaRPr lang="fr-FR" sz="1800" b="1" dirty="0"/>
          </a:p>
        </p:txBody>
      </p:sp>
      <p:pic>
        <p:nvPicPr>
          <p:cNvPr id="1026" name="Picture 2" descr="Super-normal profit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23365" y="1960703"/>
            <a:ext cx="6930558" cy="3238500"/>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p:cNvSpPr txBox="1"/>
          <p:nvPr/>
        </p:nvSpPr>
        <p:spPr>
          <a:xfrm>
            <a:off x="7413812" y="914400"/>
            <a:ext cx="4527176" cy="3970318"/>
          </a:xfrm>
          <a:prstGeom prst="rect">
            <a:avLst/>
          </a:prstGeom>
          <a:noFill/>
        </p:spPr>
        <p:txBody>
          <a:bodyPr wrap="square" rtlCol="0">
            <a:spAutoFit/>
          </a:bodyPr>
          <a:lstStyle/>
          <a:p>
            <a:r>
              <a:rPr lang="en-US" dirty="0" err="1"/>
              <a:t>Monopol</a:t>
            </a:r>
            <a:r>
              <a:rPr lang="en-US" dirty="0"/>
              <a:t> can benefit from economies of scale, and may be ‘natural’ monopolies, so it may be argued that it is best for them to remain monopolies to avoid the wasteful duplication of infrastructure that would happen if new firms were encouraged to build their own infrastructure.</a:t>
            </a:r>
          </a:p>
          <a:p>
            <a:endParaRPr lang="en-US" dirty="0"/>
          </a:p>
          <a:p>
            <a:r>
              <a:rPr lang="en-US" dirty="0"/>
              <a:t>Domestic monopolies can become dominant in their own territory and then penetrate overseas markets, earning a country valuable export revenues. This is certainly the case with Microsoft.</a:t>
            </a:r>
          </a:p>
          <a:p>
            <a:endParaRPr lang="en-US" dirty="0"/>
          </a:p>
        </p:txBody>
      </p:sp>
    </p:spTree>
    <p:extLst>
      <p:ext uri="{BB962C8B-B14F-4D97-AF65-F5344CB8AC3E}">
        <p14:creationId xmlns:p14="http://schemas.microsoft.com/office/powerpoint/2010/main" val="3172989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000" b="1" dirty="0"/>
              <a:t>c) Scope of network </a:t>
            </a:r>
            <a:r>
              <a:rPr lang="fr-FR" sz="2000" b="1" dirty="0" smtClean="0"/>
              <a:t>industries </a:t>
            </a:r>
            <a:r>
              <a:rPr lang="fr-FR" sz="2000" b="1" dirty="0" err="1" smtClean="0"/>
              <a:t>regarding</a:t>
            </a:r>
            <a:r>
              <a:rPr lang="fr-FR" sz="2000" b="1" dirty="0" smtClean="0"/>
              <a:t> art. 106 TFEU </a:t>
            </a:r>
            <a:endParaRPr lang="fr-FR" sz="2000" b="1" dirty="0"/>
          </a:p>
        </p:txBody>
      </p:sp>
      <p:sp>
        <p:nvSpPr>
          <p:cNvPr id="3" name="Espace réservé du contenu 2"/>
          <p:cNvSpPr>
            <a:spLocks noGrp="1"/>
          </p:cNvSpPr>
          <p:nvPr>
            <p:ph idx="1"/>
          </p:nvPr>
        </p:nvSpPr>
        <p:spPr/>
        <p:txBody>
          <a:bodyPr>
            <a:normAutofit/>
          </a:bodyPr>
          <a:lstStyle/>
          <a:p>
            <a:pPr algn="just"/>
            <a:r>
              <a:rPr lang="en-US" sz="2400" dirty="0"/>
              <a:t>Article 106§1 TFEU is the key provision concerning the status of public undertakings. </a:t>
            </a:r>
            <a:r>
              <a:rPr lang="en-US" sz="2400" b="1" dirty="0"/>
              <a:t>According to article 106.1 TFEU, such undertakings have to comply with the rules of the treaties including the principle of equality and the competition rules. The establishment or operation of public undertakings carrying out economic activities will therefore be incompatible with the Treaties where the undertakings have exclusive rights such that their </a:t>
            </a:r>
            <a:r>
              <a:rPr lang="en-US" sz="2400" b="1" dirty="0" err="1"/>
              <a:t>exercice</a:t>
            </a:r>
            <a:r>
              <a:rPr lang="en-US" sz="2400" b="1" dirty="0"/>
              <a:t> must be regarded as the abuse of a dominant position and that abuse is liable to affect trade between Member States</a:t>
            </a:r>
            <a:r>
              <a:rPr lang="en-US" sz="2400" dirty="0"/>
              <a:t>. =&gt; Case </a:t>
            </a:r>
            <a:r>
              <a:rPr lang="en-US" sz="2400" dirty="0" err="1"/>
              <a:t>Corbeau</a:t>
            </a:r>
            <a:endParaRPr lang="en-US" sz="2400" dirty="0"/>
          </a:p>
          <a:p>
            <a:pPr algn="just"/>
            <a:r>
              <a:rPr lang="en-US" sz="2400" dirty="0"/>
              <a:t>A link can also be done with network utilities in the field of public procurement. Directive 2014/25 </a:t>
            </a:r>
            <a:r>
              <a:rPr lang="en-US" sz="2400" b="1" dirty="0"/>
              <a:t>on procurement by entities operating in the water, energy, transport and postal services sectors and repealing Directive 2004/17/EC</a:t>
            </a:r>
            <a:r>
              <a:rPr lang="en-US" sz="2400" dirty="0"/>
              <a:t>.</a:t>
            </a:r>
            <a:endParaRPr lang="fr-FR" sz="2400" dirty="0"/>
          </a:p>
          <a:p>
            <a:pPr algn="just"/>
            <a:endParaRPr lang="en-US" sz="2200" dirty="0"/>
          </a:p>
          <a:p>
            <a:pPr algn="just"/>
            <a:endParaRPr lang="fr-FR" sz="2200" dirty="0"/>
          </a:p>
        </p:txBody>
      </p:sp>
    </p:spTree>
    <p:extLst>
      <p:ext uri="{BB962C8B-B14F-4D97-AF65-F5344CB8AC3E}">
        <p14:creationId xmlns:p14="http://schemas.microsoft.com/office/powerpoint/2010/main" val="2779423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II –</a:t>
            </a:r>
            <a:r>
              <a:rPr lang="fr-FR" dirty="0" err="1" smtClean="0"/>
              <a:t>Legal</a:t>
            </a:r>
            <a:r>
              <a:rPr lang="fr-FR" dirty="0" smtClean="0"/>
              <a:t> </a:t>
            </a:r>
            <a:r>
              <a:rPr lang="fr-FR" dirty="0" err="1" smtClean="0"/>
              <a:t>framework</a:t>
            </a:r>
            <a:endParaRPr lang="fr-FR" dirty="0"/>
          </a:p>
        </p:txBody>
      </p:sp>
      <p:sp>
        <p:nvSpPr>
          <p:cNvPr id="3" name="Espace réservé du contenu 2"/>
          <p:cNvSpPr>
            <a:spLocks noGrp="1"/>
          </p:cNvSpPr>
          <p:nvPr>
            <p:ph idx="1"/>
          </p:nvPr>
        </p:nvSpPr>
        <p:spPr>
          <a:xfrm>
            <a:off x="838200" y="1593669"/>
            <a:ext cx="10515600" cy="4583294"/>
          </a:xfrm>
        </p:spPr>
        <p:txBody>
          <a:bodyPr>
            <a:normAutofit fontScale="70000" lnSpcReduction="20000"/>
          </a:bodyPr>
          <a:lstStyle/>
          <a:p>
            <a:pPr lvl="0"/>
            <a:r>
              <a:rPr lang="en-US" b="1" dirty="0"/>
              <a:t>Electricity &amp; Gas</a:t>
            </a:r>
            <a:endParaRPr lang="fr-FR" b="1" dirty="0"/>
          </a:p>
          <a:p>
            <a:pPr marL="0" indent="0">
              <a:buNone/>
            </a:pPr>
            <a:r>
              <a:rPr lang="en-US" dirty="0"/>
              <a:t>Directive (EU) 2019/944 of the European Parliament and of the Council of 5 June 2019 on common rules for the internal market for electricity and amending Directive 2012/27/EU (Text with EEA relevance</a:t>
            </a:r>
            <a:r>
              <a:rPr lang="en-US" dirty="0" smtClean="0"/>
              <a:t>.)  </a:t>
            </a:r>
            <a:r>
              <a:rPr lang="en-US" u="sng" dirty="0" smtClean="0">
                <a:hlinkClick r:id="rId2"/>
              </a:rPr>
              <a:t>https</a:t>
            </a:r>
            <a:r>
              <a:rPr lang="en-US" u="sng" dirty="0">
                <a:hlinkClick r:id="rId2"/>
              </a:rPr>
              <a:t>://eur-lex.europa.eu/legal-content/EN/TXT/?uri=CELEX%3A32019L0944</a:t>
            </a:r>
            <a:endParaRPr lang="fr-FR" dirty="0"/>
          </a:p>
          <a:p>
            <a:pPr marL="0" indent="0">
              <a:buNone/>
            </a:pPr>
            <a:r>
              <a:rPr lang="en-US" dirty="0" smtClean="0"/>
              <a:t>Directive </a:t>
            </a:r>
            <a:r>
              <a:rPr lang="en-US" dirty="0"/>
              <a:t>(EU) 2019/692 of the European Parliament and of the Council of 17 April 2019 amending Directive 2009/73/EC concerning common rules for the internal market in natural gas</a:t>
            </a:r>
            <a:endParaRPr lang="fr-FR" dirty="0"/>
          </a:p>
          <a:p>
            <a:pPr lvl="0"/>
            <a:r>
              <a:rPr lang="en-US" b="1" dirty="0"/>
              <a:t>Telecommunication </a:t>
            </a:r>
            <a:endParaRPr lang="fr-FR" b="1" dirty="0"/>
          </a:p>
          <a:p>
            <a:pPr marL="0" indent="0">
              <a:buNone/>
            </a:pPr>
            <a:r>
              <a:rPr lang="en-US" dirty="0"/>
              <a:t>Directive (EU) 2018/1972 of the European Parliament and of the Council of 11 December 2018 establishing the European Electronic Communications Code (Recast)Text with EEA relevance</a:t>
            </a:r>
            <a:endParaRPr lang="fr-FR" dirty="0"/>
          </a:p>
          <a:p>
            <a:pPr lvl="0"/>
            <a:r>
              <a:rPr lang="en-US" b="1" dirty="0"/>
              <a:t>Train / transport </a:t>
            </a:r>
            <a:endParaRPr lang="fr-FR" b="1" dirty="0"/>
          </a:p>
          <a:p>
            <a:pPr marL="0" indent="0">
              <a:buNone/>
            </a:pPr>
            <a:r>
              <a:rPr lang="en-US" dirty="0"/>
              <a:t>Directive (EU) 2016/2370 of the European Parliament and of the Council of 14 December 2016 amending Directive 2012/34/EU as regards the opening of the market for domestic passenger transport services by rail and the governance of the railway </a:t>
            </a:r>
            <a:r>
              <a:rPr lang="en-US" dirty="0" smtClean="0"/>
              <a:t>infrastructure</a:t>
            </a:r>
          </a:p>
          <a:p>
            <a:r>
              <a:rPr lang="fr-FR" b="1" dirty="0" smtClean="0"/>
              <a:t>New issues in the </a:t>
            </a:r>
            <a:r>
              <a:rPr lang="fr-FR" b="1" dirty="0" err="1" smtClean="0"/>
              <a:t>context</a:t>
            </a:r>
            <a:r>
              <a:rPr lang="fr-FR" b="1" dirty="0" smtClean="0"/>
              <a:t> of Covid-19 and international </a:t>
            </a:r>
            <a:r>
              <a:rPr lang="fr-FR" b="1" dirty="0" err="1" smtClean="0"/>
              <a:t>crisis</a:t>
            </a:r>
            <a:r>
              <a:rPr lang="fr-FR" b="1" dirty="0" smtClean="0"/>
              <a:t> </a:t>
            </a:r>
            <a:endParaRPr lang="fr-FR" b="1" dirty="0"/>
          </a:p>
          <a:p>
            <a:pPr marL="0" indent="0">
              <a:buNone/>
            </a:pPr>
            <a:endParaRPr lang="fr-FR" dirty="0"/>
          </a:p>
        </p:txBody>
      </p:sp>
    </p:spTree>
    <p:extLst>
      <p:ext uri="{BB962C8B-B14F-4D97-AF65-F5344CB8AC3E}">
        <p14:creationId xmlns:p14="http://schemas.microsoft.com/office/powerpoint/2010/main" val="362843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III) </a:t>
            </a:r>
            <a:r>
              <a:rPr lang="fr-FR" b="1" dirty="0" err="1"/>
              <a:t>Principles</a:t>
            </a:r>
            <a:r>
              <a:rPr lang="fr-FR" b="1" dirty="0"/>
              <a:t> of network industries </a:t>
            </a:r>
          </a:p>
        </p:txBody>
      </p:sp>
      <p:sp>
        <p:nvSpPr>
          <p:cNvPr id="3" name="Espace réservé du contenu 2"/>
          <p:cNvSpPr>
            <a:spLocks noGrp="1"/>
          </p:cNvSpPr>
          <p:nvPr>
            <p:ph idx="1"/>
          </p:nvPr>
        </p:nvSpPr>
        <p:spPr/>
        <p:txBody>
          <a:bodyPr>
            <a:normAutofit fontScale="92500" lnSpcReduction="20000"/>
          </a:bodyPr>
          <a:lstStyle/>
          <a:p>
            <a:pPr marL="0" indent="0" algn="just">
              <a:buNone/>
            </a:pPr>
            <a:r>
              <a:rPr lang="en-US" sz="2200" dirty="0"/>
              <a:t> </a:t>
            </a:r>
          </a:p>
          <a:p>
            <a:pPr marL="0" lvl="0" indent="0" algn="just">
              <a:buNone/>
            </a:pPr>
            <a:r>
              <a:rPr lang="fr-FR" sz="2200" dirty="0"/>
              <a:t>1) </a:t>
            </a:r>
            <a:r>
              <a:rPr lang="en-US" sz="2400" b="1" dirty="0"/>
              <a:t>Unbundling of upstream and downstream operations (</a:t>
            </a:r>
            <a:r>
              <a:rPr lang="en-US" sz="2400" b="1" dirty="0" err="1"/>
              <a:t>dégroupage</a:t>
            </a:r>
            <a:r>
              <a:rPr lang="en-US" sz="2400" b="1" dirty="0"/>
              <a:t> des </a:t>
            </a:r>
            <a:r>
              <a:rPr lang="en-US" sz="2400" b="1" dirty="0" err="1"/>
              <a:t>activités</a:t>
            </a:r>
            <a:r>
              <a:rPr lang="en-US" sz="2400" b="1" dirty="0"/>
              <a:t> </a:t>
            </a:r>
            <a:r>
              <a:rPr lang="en-US" sz="2400" b="1" dirty="0" err="1"/>
              <a:t>en</a:t>
            </a:r>
            <a:r>
              <a:rPr lang="en-US" sz="2400" b="1" dirty="0"/>
              <a:t> </a:t>
            </a:r>
            <a:r>
              <a:rPr lang="en-US" sz="2400" b="1" dirty="0" err="1"/>
              <a:t>amont</a:t>
            </a:r>
            <a:r>
              <a:rPr lang="en-US" sz="2400" b="1" dirty="0"/>
              <a:t> et </a:t>
            </a:r>
            <a:r>
              <a:rPr lang="en-US" sz="2400" b="1" dirty="0" err="1"/>
              <a:t>en</a:t>
            </a:r>
            <a:r>
              <a:rPr lang="en-US" sz="2400" b="1" dirty="0"/>
              <a:t> </a:t>
            </a:r>
            <a:r>
              <a:rPr lang="en-US" sz="2400" b="1" dirty="0" err="1"/>
              <a:t>aval</a:t>
            </a:r>
            <a:r>
              <a:rPr lang="en-US" sz="2400" b="1" dirty="0"/>
              <a:t> =  separation infrastructure and services),</a:t>
            </a:r>
            <a:r>
              <a:rPr lang="en-US" sz="2400" dirty="0"/>
              <a:t> it is expressed by directive package which covers the regulation in a given market (framework directive, access directive, authorization directive, universal service directive); </a:t>
            </a:r>
            <a:endParaRPr lang="fr-FR" sz="2400" dirty="0"/>
          </a:p>
          <a:p>
            <a:pPr marL="0" indent="0" algn="just">
              <a:buNone/>
            </a:pPr>
            <a:endParaRPr lang="fr-FR" sz="2200" dirty="0"/>
          </a:p>
          <a:p>
            <a:pPr marL="0" indent="0" algn="just">
              <a:buNone/>
            </a:pPr>
            <a:r>
              <a:rPr lang="fr-FR" sz="2200" dirty="0" err="1"/>
              <a:t>Example</a:t>
            </a:r>
            <a:r>
              <a:rPr lang="fr-FR" sz="2200" dirty="0"/>
              <a:t>. </a:t>
            </a:r>
            <a:r>
              <a:rPr lang="en-US" sz="2400" dirty="0"/>
              <a:t>cons. 15 Directive 2019/944 concerning common rules for the internal market in electricity and repealing Directive 2003/54/EC. </a:t>
            </a:r>
          </a:p>
          <a:p>
            <a:pPr marL="0" indent="0" algn="just">
              <a:buNone/>
            </a:pPr>
            <a:r>
              <a:rPr lang="en-US" sz="2400" dirty="0"/>
              <a:t>“Under ownership unbundling, to ensure full independence of network operation from supply and generation interests and to prevent exchanges of any confidential information, the same person should not be a member of the managing boards of both a transmission system operator or a transmission system and an undertaking performing any of the functions of generation or supply. For the same reason, the same person should not be entitled to appoint members of the managing boards of a transmission system operator or a transmission system and to exercise control or any right over a generation or supply undertaking”</a:t>
            </a:r>
            <a:endParaRPr lang="fr-FR" sz="2200" dirty="0"/>
          </a:p>
        </p:txBody>
      </p:sp>
    </p:spTree>
    <p:extLst>
      <p:ext uri="{BB962C8B-B14F-4D97-AF65-F5344CB8AC3E}">
        <p14:creationId xmlns:p14="http://schemas.microsoft.com/office/powerpoint/2010/main" val="3315972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4000" b="1" dirty="0"/>
              <a:t>II) </a:t>
            </a:r>
            <a:r>
              <a:rPr lang="fr-FR" sz="4000" b="1" dirty="0" err="1"/>
              <a:t>Principles</a:t>
            </a:r>
            <a:r>
              <a:rPr lang="fr-FR" sz="4000" b="1" dirty="0"/>
              <a:t> of network industries</a:t>
            </a:r>
          </a:p>
        </p:txBody>
      </p:sp>
      <p:sp>
        <p:nvSpPr>
          <p:cNvPr id="3" name="Espace réservé du contenu 2"/>
          <p:cNvSpPr>
            <a:spLocks noGrp="1"/>
          </p:cNvSpPr>
          <p:nvPr>
            <p:ph idx="1"/>
          </p:nvPr>
        </p:nvSpPr>
        <p:spPr/>
        <p:txBody>
          <a:bodyPr>
            <a:normAutofit/>
          </a:bodyPr>
          <a:lstStyle/>
          <a:p>
            <a:pPr marL="0" lvl="0" indent="0" algn="just">
              <a:buNone/>
            </a:pPr>
            <a:r>
              <a:rPr lang="en-US" sz="2400" dirty="0"/>
              <a:t>2) Non discriminatory third party access to the network, if an economic operator fulfill the eligibility threshold</a:t>
            </a:r>
          </a:p>
          <a:p>
            <a:pPr marL="0" lvl="0" indent="0" algn="just">
              <a:buNone/>
            </a:pPr>
            <a:endParaRPr lang="en-US" sz="2400" dirty="0"/>
          </a:p>
          <a:p>
            <a:pPr marL="0" lvl="0" indent="0" algn="just">
              <a:buNone/>
            </a:pPr>
            <a:r>
              <a:rPr lang="en-US" sz="2400" dirty="0"/>
              <a:t>cons. 15 Directive 2019/944 concerning common rules for the internal market in electricity and repealing Directive 2003/54/EC. The implementation of effective unbundling should respect the principle of non-discrimination between the public and private sectors. To that end, the same person should not be able to exercise control or any right, in violation of the rules of ownership unbundling or the independent system operator option, solely or jointly, over the composition, voting or decision of the bodies of both the transmission system operators or the transmission systems and the generation or supply undertakings</a:t>
            </a:r>
            <a:endParaRPr lang="fr-FR" sz="2400" dirty="0"/>
          </a:p>
          <a:p>
            <a:pPr marL="0" indent="0" algn="just">
              <a:buNone/>
            </a:pPr>
            <a:endParaRPr lang="fr-FR" sz="2300" dirty="0"/>
          </a:p>
        </p:txBody>
      </p:sp>
    </p:spTree>
    <p:extLst>
      <p:ext uri="{BB962C8B-B14F-4D97-AF65-F5344CB8AC3E}">
        <p14:creationId xmlns:p14="http://schemas.microsoft.com/office/powerpoint/2010/main" val="3614315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2800" b="1" dirty="0" smtClean="0"/>
              <a:t>III) </a:t>
            </a:r>
            <a:r>
              <a:rPr lang="fr-FR" sz="2800" b="1" dirty="0" err="1"/>
              <a:t>Principles</a:t>
            </a:r>
            <a:r>
              <a:rPr lang="fr-FR" sz="2800" b="1" dirty="0"/>
              <a:t> of network industries </a:t>
            </a:r>
          </a:p>
        </p:txBody>
      </p:sp>
      <p:sp>
        <p:nvSpPr>
          <p:cNvPr id="3" name="Espace réservé du contenu 2"/>
          <p:cNvSpPr>
            <a:spLocks noGrp="1"/>
          </p:cNvSpPr>
          <p:nvPr>
            <p:ph idx="1"/>
          </p:nvPr>
        </p:nvSpPr>
        <p:spPr>
          <a:xfrm>
            <a:off x="838200" y="1550894"/>
            <a:ext cx="10515600" cy="4805082"/>
          </a:xfrm>
        </p:spPr>
        <p:txBody>
          <a:bodyPr>
            <a:normAutofit/>
          </a:bodyPr>
          <a:lstStyle/>
          <a:p>
            <a:pPr marL="0" lvl="0" indent="0" algn="just">
              <a:buNone/>
            </a:pPr>
            <a:r>
              <a:rPr lang="en-US" sz="2200" dirty="0"/>
              <a:t>3) </a:t>
            </a:r>
            <a:r>
              <a:rPr lang="en-US" sz="2000" dirty="0"/>
              <a:t>Supply of relevant information on access charges and different types of tariffs, its refers to the role of a regulation authority. </a:t>
            </a:r>
          </a:p>
          <a:p>
            <a:pPr marL="0" lvl="0" indent="0" algn="just">
              <a:buNone/>
            </a:pPr>
            <a:endParaRPr lang="en-US" sz="2000" b="1" dirty="0"/>
          </a:p>
          <a:p>
            <a:pPr marL="0" lvl="0" indent="0" algn="just">
              <a:buNone/>
            </a:pPr>
            <a:r>
              <a:rPr lang="en-US" sz="2000" b="1" dirty="0"/>
              <a:t>Actually the opening to competition is supervised by public authorities and monitored by regulatory authorities</a:t>
            </a:r>
            <a:r>
              <a:rPr lang="en-US" sz="2000" dirty="0"/>
              <a:t>. These authorities are responsible for enforcing the regulations and ensuring the market's smooth operation (bon </a:t>
            </a:r>
            <a:r>
              <a:rPr lang="en-US" sz="2000" dirty="0" err="1"/>
              <a:t>équilibre</a:t>
            </a:r>
            <a:r>
              <a:rPr lang="en-US" sz="2000" dirty="0"/>
              <a:t> du </a:t>
            </a:r>
            <a:r>
              <a:rPr lang="en-US" sz="2000" dirty="0" err="1"/>
              <a:t>marché</a:t>
            </a:r>
            <a:r>
              <a:rPr lang="en-US" sz="2000" dirty="0"/>
              <a:t>). </a:t>
            </a:r>
          </a:p>
          <a:p>
            <a:pPr marL="0" lvl="0" indent="0" algn="just">
              <a:buNone/>
            </a:pPr>
            <a:endParaRPr lang="en-US" sz="2000" dirty="0"/>
          </a:p>
          <a:p>
            <a:pPr marL="0" lvl="0" indent="0" algn="just">
              <a:buNone/>
            </a:pPr>
            <a:r>
              <a:rPr lang="en-US" sz="2000" dirty="0"/>
              <a:t>Art. 35 </a:t>
            </a:r>
            <a:r>
              <a:rPr lang="en-US" sz="2000" dirty="0" err="1"/>
              <a:t>Elecrecity</a:t>
            </a:r>
            <a:r>
              <a:rPr lang="en-US" sz="2000" dirty="0"/>
              <a:t> Directive </a:t>
            </a:r>
            <a:r>
              <a:rPr lang="en-US" sz="2000" dirty="0" smtClean="0"/>
              <a:t>: </a:t>
            </a:r>
            <a:r>
              <a:rPr lang="en-US" sz="2000" dirty="0"/>
              <a:t>“Each Member State shall designate a single national regulatory authority at national level”. </a:t>
            </a:r>
          </a:p>
          <a:p>
            <a:pPr marL="0" lvl="0" indent="0" algn="just">
              <a:buNone/>
            </a:pPr>
            <a:r>
              <a:rPr lang="en-US" sz="2000" dirty="0"/>
              <a:t>	</a:t>
            </a:r>
            <a:r>
              <a:rPr lang="en-US" sz="2000" b="1" i="1" dirty="0"/>
              <a:t>Requirements of independence</a:t>
            </a:r>
            <a:r>
              <a:rPr lang="en-US" sz="2000" dirty="0"/>
              <a:t>: impartiality (neutral decision), transparency, independence (legally distinct and </a:t>
            </a:r>
            <a:r>
              <a:rPr lang="en-US" sz="2000" dirty="0" err="1"/>
              <a:t>functionnaly</a:t>
            </a:r>
            <a:r>
              <a:rPr lang="en-US" sz="2000" dirty="0"/>
              <a:t> independent from any other public or private entity)</a:t>
            </a:r>
          </a:p>
          <a:p>
            <a:pPr marL="0" lvl="0" indent="0" algn="just">
              <a:buNone/>
            </a:pPr>
            <a:r>
              <a:rPr lang="en-US" sz="2000" dirty="0"/>
              <a:t>	</a:t>
            </a:r>
            <a:r>
              <a:rPr lang="en-US" sz="2000" b="1" i="1" dirty="0"/>
              <a:t>Specific duties</a:t>
            </a:r>
            <a:r>
              <a:rPr lang="en-US" sz="2000" dirty="0"/>
              <a:t>: no cross subsidies between transmission, distribution and supply activities; ensuring compliance, ensuring consumer protection, approve regulatory prices. </a:t>
            </a:r>
            <a:endParaRPr lang="fr-FR" sz="2000" dirty="0"/>
          </a:p>
        </p:txBody>
      </p:sp>
    </p:spTree>
    <p:extLst>
      <p:ext uri="{BB962C8B-B14F-4D97-AF65-F5344CB8AC3E}">
        <p14:creationId xmlns:p14="http://schemas.microsoft.com/office/powerpoint/2010/main" val="23355839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13662</TotalTime>
  <Words>3153</Words>
  <Application>Microsoft Office PowerPoint</Application>
  <PresentationFormat>Grand écran</PresentationFormat>
  <Paragraphs>133</Paragraphs>
  <Slides>20</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Calibri</vt:lpstr>
      <vt:lpstr>Calibri Light</vt:lpstr>
      <vt:lpstr>EC Square Sans Pro</vt:lpstr>
      <vt:lpstr>EC Square Sans Pro Medium</vt:lpstr>
      <vt:lpstr>Helvetica Neue Medium</vt:lpstr>
      <vt:lpstr>Times New Roman</vt:lpstr>
      <vt:lpstr>Wingdings</vt:lpstr>
      <vt:lpstr>Thème Office</vt:lpstr>
      <vt:lpstr>European economic regulation law</vt:lpstr>
      <vt:lpstr>I)Network activities and services of general economic interest </vt:lpstr>
      <vt:lpstr>Présentation PowerPoint</vt:lpstr>
      <vt:lpstr>c) A specific equilibrium  </vt:lpstr>
      <vt:lpstr>c) Scope of network industries regarding art. 106 TFEU </vt:lpstr>
      <vt:lpstr>II –Legal framework</vt:lpstr>
      <vt:lpstr>III) Principles of network industries </vt:lpstr>
      <vt:lpstr>II) Principles of network industries</vt:lpstr>
      <vt:lpstr>III) Principles of network industries </vt:lpstr>
      <vt:lpstr>III– Principles of network industries</vt:lpstr>
      <vt:lpstr>IV – Issues of strategic autonomy and Green Deal </vt:lpstr>
      <vt:lpstr>Présentation PowerPoint</vt:lpstr>
      <vt:lpstr>Présentation PowerPoint</vt:lpstr>
      <vt:lpstr>Présentation PowerPoint</vt:lpstr>
      <vt:lpstr>V -  Case study: CJ, ANODE, 7 sept. 2016</vt:lpstr>
      <vt:lpstr>Case Anode</vt:lpstr>
      <vt:lpstr>Case Anode Q2 – Justification </vt:lpstr>
      <vt:lpstr>Case Anode</vt:lpstr>
      <vt:lpstr>Case Anode</vt:lpstr>
      <vt:lpstr>Case Anode </vt:lpstr>
    </vt:vector>
  </TitlesOfParts>
  <Company>UVHC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public business law</dc:title>
  <dc:creator>Stéphane DE LA ROSA</dc:creator>
  <cp:lastModifiedBy>Stephane De La Rosa Fernandez</cp:lastModifiedBy>
  <cp:revision>44</cp:revision>
  <dcterms:created xsi:type="dcterms:W3CDTF">2016-09-13T06:26:22Z</dcterms:created>
  <dcterms:modified xsi:type="dcterms:W3CDTF">2023-09-07T10:52:11Z</dcterms:modified>
</cp:coreProperties>
</file>